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71" r:id="rId6"/>
    <p:sldId id="261" r:id="rId7"/>
    <p:sldId id="270" r:id="rId8"/>
    <p:sldId id="272" r:id="rId9"/>
    <p:sldId id="273" r:id="rId10"/>
    <p:sldId id="274" r:id="rId11"/>
    <p:sldId id="275" r:id="rId12"/>
    <p:sldId id="262" r:id="rId13"/>
    <p:sldId id="263" r:id="rId14"/>
    <p:sldId id="264" r:id="rId15"/>
    <p:sldId id="265" r:id="rId16"/>
    <p:sldId id="276" r:id="rId17"/>
    <p:sldId id="266" r:id="rId18"/>
    <p:sldId id="267" r:id="rId19"/>
    <p:sldId id="268" r:id="rId20"/>
    <p:sldId id="269" r:id="rId21"/>
  </p:sldIdLst>
  <p:sldSz cx="18300700" cy="10299700"/>
  <p:notesSz cx="18300700" cy="102997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CFF48B-ADD1-4F10-9DB5-B751AFF5A979}" v="1952" dt="2024-09-10T05:16:15.167"/>
    <p1510:client id="{EF232B2E-1E6D-4687-B2ED-C76E7D5F83BE}" v="1336" dt="2024-09-09T21:35:18.593"/>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8" d="100"/>
          <a:sy n="78" d="100"/>
        </p:scale>
        <p:origin x="-1536" y="-8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jpeg>
</file>

<file path=ppt/media/image11.png>
</file>

<file path=ppt/media/image12.jpg>
</file>

<file path=ppt/media/image13.jpg>
</file>

<file path=ppt/media/image14.jpg>
</file>

<file path=ppt/media/image15.jpg>
</file>

<file path=ppt/media/image16.jpeg>
</file>

<file path=ppt/media/image17.jpeg>
</file>

<file path=ppt/media/image18.jpg>
</file>

<file path=ppt/media/image19.png>
</file>

<file path=ppt/media/image2.jpg>
</file>

<file path=ppt/media/image3.jpg>
</file>

<file path=ppt/media/image4.jpg>
</file>

<file path=ppt/media/image5.jpg>
</file>

<file path=ppt/media/image6.jp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2552" y="3192907"/>
            <a:ext cx="15555595" cy="2162937"/>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5105" y="5767832"/>
            <a:ext cx="12810490" cy="257492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000" b="1" i="0">
                <a:solidFill>
                  <a:schemeClr val="tx1"/>
                </a:solidFill>
                <a:latin typeface="Cambria"/>
                <a:cs typeface="Cambria"/>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000" b="1" i="0">
                <a:solidFill>
                  <a:schemeClr val="tx1"/>
                </a:solidFill>
                <a:latin typeface="Cambria"/>
                <a:cs typeface="Cambria"/>
              </a:defRPr>
            </a:lvl1pPr>
          </a:lstStyle>
          <a:p>
            <a:endParaRPr/>
          </a:p>
        </p:txBody>
      </p:sp>
      <p:sp>
        <p:nvSpPr>
          <p:cNvPr id="3" name="Holder 3"/>
          <p:cNvSpPr>
            <a:spLocks noGrp="1"/>
          </p:cNvSpPr>
          <p:nvPr>
            <p:ph sz="half" idx="2"/>
          </p:nvPr>
        </p:nvSpPr>
        <p:spPr>
          <a:xfrm>
            <a:off x="915035" y="2368931"/>
            <a:ext cx="7960804"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24860" y="2368931"/>
            <a:ext cx="7960804" cy="679780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9/9/2024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000" b="1" i="0">
                <a:solidFill>
                  <a:schemeClr val="tx1"/>
                </a:solidFill>
                <a:latin typeface="Cambria"/>
                <a:cs typeface="Cambri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9/9/2024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7800594" y="0"/>
            <a:ext cx="10488295" cy="10287000"/>
          </a:xfrm>
          <a:custGeom>
            <a:avLst/>
            <a:gdLst/>
            <a:ahLst/>
            <a:cxnLst/>
            <a:rect l="l" t="t" r="r" b="b"/>
            <a:pathLst>
              <a:path w="10488294" h="10287000">
                <a:moveTo>
                  <a:pt x="10487914" y="0"/>
                </a:moveTo>
                <a:lnTo>
                  <a:pt x="0" y="0"/>
                </a:lnTo>
                <a:lnTo>
                  <a:pt x="0" y="10287000"/>
                </a:lnTo>
                <a:lnTo>
                  <a:pt x="10487914" y="10287000"/>
                </a:lnTo>
                <a:lnTo>
                  <a:pt x="10487914" y="0"/>
                </a:lnTo>
                <a:close/>
              </a:path>
            </a:pathLst>
          </a:custGeom>
          <a:solidFill>
            <a:srgbClr val="000000"/>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9/9/2024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832474" y="1494193"/>
            <a:ext cx="14635750" cy="939800"/>
          </a:xfrm>
          <a:prstGeom prst="rect">
            <a:avLst/>
          </a:prstGeom>
        </p:spPr>
        <p:txBody>
          <a:bodyPr wrap="square" lIns="0" tIns="0" rIns="0" bIns="0">
            <a:spAutoFit/>
          </a:bodyPr>
          <a:lstStyle>
            <a:lvl1pPr>
              <a:defRPr sz="6000" b="1" i="0">
                <a:solidFill>
                  <a:schemeClr val="tx1"/>
                </a:solidFill>
                <a:latin typeface="Cambria"/>
                <a:cs typeface="Cambria"/>
              </a:defRPr>
            </a:lvl1pPr>
          </a:lstStyle>
          <a:p>
            <a:endParaRPr/>
          </a:p>
        </p:txBody>
      </p:sp>
      <p:sp>
        <p:nvSpPr>
          <p:cNvPr id="3" name="Holder 3"/>
          <p:cNvSpPr>
            <a:spLocks noGrp="1"/>
          </p:cNvSpPr>
          <p:nvPr>
            <p:ph type="body" idx="1"/>
          </p:nvPr>
        </p:nvSpPr>
        <p:spPr>
          <a:xfrm>
            <a:off x="1335943" y="3316961"/>
            <a:ext cx="15628813" cy="2225675"/>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6222238" y="9578721"/>
            <a:ext cx="5856224" cy="51498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5035" y="9578721"/>
            <a:ext cx="4209161" cy="51498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9/9/2024</a:t>
            </a:fld>
            <a:endParaRPr lang="en-US"/>
          </a:p>
        </p:txBody>
      </p:sp>
      <p:sp>
        <p:nvSpPr>
          <p:cNvPr id="6" name="Holder 6"/>
          <p:cNvSpPr>
            <a:spLocks noGrp="1"/>
          </p:cNvSpPr>
          <p:nvPr>
            <p:ph type="sldNum" sz="quarter" idx="7"/>
          </p:nvPr>
        </p:nvSpPr>
        <p:spPr>
          <a:xfrm>
            <a:off x="13176505" y="9578721"/>
            <a:ext cx="4209161" cy="51498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prashantsingh8962/KultureHire_BA_Intern/tree/main/Milestone%209%20%3A%20Final%203%20Dashboards" TargetMode="External"/><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prashantsingh8962" TargetMode="External"/><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hyperlink" Target="https://docs.google.com/forms/d/11AGdYd85UTvyEREBQS1jVU-jKgfZqBZaGgbSogRLdS8/viewform?edit_requested=true"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8267397" y="1253090"/>
            <a:ext cx="9612630" cy="7864332"/>
          </a:xfrm>
          <a:prstGeom prst="rect">
            <a:avLst/>
          </a:prstGeom>
        </p:spPr>
        <p:txBody>
          <a:bodyPr vert="horz" wrap="square" lIns="0" tIns="15875" rIns="0" bIns="0" rtlCol="0" anchor="t">
            <a:spAutoFit/>
          </a:bodyPr>
          <a:lstStyle/>
          <a:p>
            <a:pPr marL="12700" marR="5080" algn="ctr">
              <a:lnSpc>
                <a:spcPct val="100099"/>
              </a:lnSpc>
              <a:spcBef>
                <a:spcPts val="125"/>
              </a:spcBef>
            </a:pPr>
            <a:r>
              <a:rPr sz="8500" b="1" spc="10" dirty="0">
                <a:solidFill>
                  <a:srgbClr val="FFFFFF"/>
                </a:solidFill>
                <a:latin typeface="Cambria"/>
                <a:cs typeface="Cambria"/>
              </a:rPr>
              <a:t>Project </a:t>
            </a:r>
            <a:r>
              <a:rPr sz="8500" b="1" spc="15" dirty="0">
                <a:solidFill>
                  <a:srgbClr val="FFFFFF"/>
                </a:solidFill>
                <a:latin typeface="Cambria"/>
                <a:cs typeface="Cambria"/>
              </a:rPr>
              <a:t> </a:t>
            </a:r>
            <a:r>
              <a:rPr sz="8500" b="1" spc="105" dirty="0">
                <a:solidFill>
                  <a:srgbClr val="FFFFFF"/>
                </a:solidFill>
                <a:latin typeface="Cambria"/>
                <a:cs typeface="Cambria"/>
              </a:rPr>
              <a:t>Completion </a:t>
            </a:r>
            <a:r>
              <a:rPr sz="8500" b="1" spc="110" dirty="0">
                <a:solidFill>
                  <a:srgbClr val="FFFFFF"/>
                </a:solidFill>
                <a:latin typeface="Cambria"/>
                <a:cs typeface="Cambria"/>
              </a:rPr>
              <a:t> </a:t>
            </a:r>
            <a:r>
              <a:rPr sz="8500" b="1" spc="20" dirty="0">
                <a:solidFill>
                  <a:srgbClr val="FFFFFF"/>
                </a:solidFill>
                <a:latin typeface="Cambria"/>
                <a:cs typeface="Cambria"/>
              </a:rPr>
              <a:t>Report:</a:t>
            </a:r>
            <a:r>
              <a:rPr sz="8500" b="1" spc="105" dirty="0">
                <a:solidFill>
                  <a:srgbClr val="FFFFFF"/>
                </a:solidFill>
                <a:latin typeface="Cambria"/>
                <a:cs typeface="Cambria"/>
              </a:rPr>
              <a:t> </a:t>
            </a:r>
            <a:r>
              <a:rPr lang="en-US" sz="8500" b="1" spc="110" dirty="0">
                <a:solidFill>
                  <a:srgbClr val="FFFFFF"/>
                </a:solidFill>
                <a:latin typeface="Cambria"/>
                <a:cs typeface="Cambria"/>
              </a:rPr>
              <a:t>Understand Career aspiration of </a:t>
            </a:r>
            <a:r>
              <a:rPr lang="en-US" sz="8500" b="1" spc="110" dirty="0" err="1">
                <a:solidFill>
                  <a:srgbClr val="FFFFFF"/>
                </a:solidFill>
                <a:latin typeface="Cambria"/>
                <a:cs typeface="Cambria"/>
              </a:rPr>
              <a:t>GenZ</a:t>
            </a:r>
            <a:r>
              <a:rPr lang="en-US" sz="8500" b="1" spc="110" dirty="0">
                <a:solidFill>
                  <a:srgbClr val="FFFFFF"/>
                </a:solidFill>
                <a:latin typeface="Cambria"/>
                <a:cs typeface="Cambria"/>
              </a:rPr>
              <a:t>....!!</a:t>
            </a:r>
            <a:endParaRPr lang="en-US" sz="8500" b="1" spc="125" dirty="0">
              <a:solidFill>
                <a:srgbClr val="FFFFFF"/>
              </a:solidFill>
              <a:latin typeface="Cambria"/>
              <a:ea typeface="Cambria"/>
              <a:cs typeface="Cambria"/>
            </a:endParaRPr>
          </a:p>
        </p:txBody>
      </p:sp>
      <p:pic>
        <p:nvPicPr>
          <p:cNvPr id="4" name="Picture 3" descr="A group of people taking a selfie&#10;&#10;Description automatically generated">
            <a:extLst>
              <a:ext uri="{FF2B5EF4-FFF2-40B4-BE49-F238E27FC236}">
                <a16:creationId xmlns:a16="http://schemas.microsoft.com/office/drawing/2014/main" id="{80582B88-64E9-0670-5016-DB4C6C541E9E}"/>
              </a:ext>
            </a:extLst>
          </p:cNvPr>
          <p:cNvPicPr>
            <a:picLocks noChangeAspect="1"/>
          </p:cNvPicPr>
          <p:nvPr/>
        </p:nvPicPr>
        <p:blipFill>
          <a:blip r:embed="rId2"/>
          <a:stretch>
            <a:fillRect/>
          </a:stretch>
        </p:blipFill>
        <p:spPr>
          <a:xfrm>
            <a:off x="462435" y="2574989"/>
            <a:ext cx="6838301" cy="4618948"/>
          </a:xfrm>
          <a:prstGeom prst="rect">
            <a:avLst/>
          </a:prstGeom>
        </p:spPr>
      </p:pic>
      <p:sp>
        <p:nvSpPr>
          <p:cNvPr id="5" name="TextBox 4">
            <a:extLst>
              <a:ext uri="{FF2B5EF4-FFF2-40B4-BE49-F238E27FC236}">
                <a16:creationId xmlns:a16="http://schemas.microsoft.com/office/drawing/2014/main" id="{C070FB89-9E19-11E7-E853-81EFD32B6CD6}"/>
              </a:ext>
            </a:extLst>
          </p:cNvPr>
          <p:cNvSpPr txBox="1"/>
          <p:nvPr/>
        </p:nvSpPr>
        <p:spPr>
          <a:xfrm>
            <a:off x="466272" y="7207901"/>
            <a:ext cx="6844940" cy="400110"/>
          </a:xfrm>
          <a:prstGeom prst="rect">
            <a:avLst/>
          </a:prstGeom>
          <a:solidFill>
            <a:schemeClr val="accent1">
              <a:lumMod val="20000"/>
              <a:lumOff val="80000"/>
            </a:schemeClr>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i="1" dirty="0">
                <a:ea typeface="Calibri"/>
                <a:cs typeface="Calibri"/>
              </a:rPr>
              <a:t>Presented By Prashant Singh</a:t>
            </a:r>
          </a:p>
        </p:txBody>
      </p:sp>
      <p:sp>
        <p:nvSpPr>
          <p:cNvPr id="6" name="TextBox 5">
            <a:extLst>
              <a:ext uri="{FF2B5EF4-FFF2-40B4-BE49-F238E27FC236}">
                <a16:creationId xmlns:a16="http://schemas.microsoft.com/office/drawing/2014/main" id="{44435815-CBBB-3C83-EF2D-A592AF175DF4}"/>
              </a:ext>
            </a:extLst>
          </p:cNvPr>
          <p:cNvSpPr txBox="1"/>
          <p:nvPr/>
        </p:nvSpPr>
        <p:spPr>
          <a:xfrm>
            <a:off x="410850" y="2191645"/>
            <a:ext cx="6844940" cy="400110"/>
          </a:xfrm>
          <a:prstGeom prst="rect">
            <a:avLst/>
          </a:prstGeom>
          <a:solidFill>
            <a:schemeClr val="accent1">
              <a:lumMod val="20000"/>
              <a:lumOff val="80000"/>
            </a:schemeClr>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i="1" dirty="0">
                <a:ea typeface="Calibri"/>
                <a:cs typeface="Calibri"/>
              </a:rPr>
              <a:t>Born between 1997 and 2012</a:t>
            </a:r>
            <a:endParaRPr lang="en-US" dirty="0"/>
          </a:p>
        </p:txBody>
      </p:sp>
      <p:sp>
        <p:nvSpPr>
          <p:cNvPr id="7" name="TextBox 6">
            <a:extLst>
              <a:ext uri="{FF2B5EF4-FFF2-40B4-BE49-F238E27FC236}">
                <a16:creationId xmlns:a16="http://schemas.microsoft.com/office/drawing/2014/main" id="{76FD3384-219D-B7FD-68A1-CA00225F4437}"/>
              </a:ext>
            </a:extLst>
          </p:cNvPr>
          <p:cNvSpPr txBox="1"/>
          <p:nvPr/>
        </p:nvSpPr>
        <p:spPr>
          <a:xfrm>
            <a:off x="369333" y="649250"/>
            <a:ext cx="6844940" cy="830997"/>
          </a:xfrm>
          <a:prstGeom prst="rect">
            <a:avLst/>
          </a:prstGeom>
          <a:solidFill>
            <a:schemeClr val="tx2">
              <a:lumMod val="40000"/>
              <a:lumOff val="60000"/>
            </a:schemeClr>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800" b="1" u="sng" dirty="0">
                <a:latin typeface="Cambria"/>
                <a:ea typeface="Calibri"/>
                <a:cs typeface="Calibri"/>
              </a:rPr>
              <a:t>Generation Z</a:t>
            </a:r>
            <a:endParaRPr lang="en-US" sz="4800" u="sng">
              <a:ea typeface="Calibri"/>
              <a:cs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8947455" y="320173"/>
            <a:ext cx="8648700" cy="1134285"/>
          </a:xfrm>
          <a:prstGeom prst="rect">
            <a:avLst/>
          </a:prstGeom>
          <a:solidFill>
            <a:srgbClr val="000000"/>
          </a:solidFill>
        </p:spPr>
        <p:txBody>
          <a:bodyPr vert="horz" wrap="square" lIns="0" tIns="231775" rIns="0" bIns="0" rtlCol="0" anchor="t">
            <a:spAutoFit/>
          </a:bodyPr>
          <a:lstStyle/>
          <a:p>
            <a:pPr marL="807085">
              <a:spcBef>
                <a:spcPts val="1825"/>
              </a:spcBef>
            </a:pPr>
            <a:r>
              <a:rPr lang="en-US" sz="5850" spc="-10" dirty="0">
                <a:solidFill>
                  <a:srgbClr val="FFFFFF"/>
                </a:solidFill>
              </a:rPr>
              <a:t>4. SQL Data Analysis</a:t>
            </a:r>
            <a:endParaRPr lang="en-US" dirty="0"/>
          </a:p>
        </p:txBody>
      </p:sp>
      <p:sp>
        <p:nvSpPr>
          <p:cNvPr id="5" name="object 5"/>
          <p:cNvSpPr txBox="1"/>
          <p:nvPr/>
        </p:nvSpPr>
        <p:spPr>
          <a:xfrm>
            <a:off x="9514582" y="1566136"/>
            <a:ext cx="7697848" cy="8629927"/>
          </a:xfrm>
          <a:prstGeom prst="rect">
            <a:avLst/>
          </a:prstGeom>
        </p:spPr>
        <p:txBody>
          <a:bodyPr vert="horz" wrap="square" lIns="0" tIns="12065" rIns="0" bIns="0" rtlCol="0" anchor="t">
            <a:spAutoFit/>
          </a:bodyPr>
          <a:lstStyle/>
          <a:p>
            <a:pPr algn="ctr"/>
            <a:r>
              <a:rPr lang="en-US" sz="2800" spc="-40" dirty="0">
                <a:latin typeface="Consolas"/>
                <a:ea typeface="+mn-lt"/>
                <a:cs typeface="+mn-lt"/>
              </a:rPr>
              <a:t>After the Excel analysis, the dataset will be imported into a SQL database for deeper analysis. SQL queries will be used to filter, group, and analyze the data, allowing for more advanced insights and efficient data handling. Using SQL, we can perform operations like filtering by specific demographics (e.g., focusing on Indian respondents), grouping data by industry preferences, and calculating averages or other statistics. This approach allows for complex querying to extract business answers and trends from the data, such as identifying the most preferred career paths among Gen Z or understanding common challenges they face. The results will help to complement the Excel analysis and provide a more comprehensive view of the data.</a:t>
            </a:r>
          </a:p>
        </p:txBody>
      </p:sp>
      <p:pic>
        <p:nvPicPr>
          <p:cNvPr id="4" name="Picture 3" descr="A person touching a screen with text&#10;&#10;Description automatically generated">
            <a:extLst>
              <a:ext uri="{FF2B5EF4-FFF2-40B4-BE49-F238E27FC236}">
                <a16:creationId xmlns:a16="http://schemas.microsoft.com/office/drawing/2014/main" id="{67083EFB-C2AA-8EC9-5411-D7ADE4311E11}"/>
              </a:ext>
            </a:extLst>
          </p:cNvPr>
          <p:cNvPicPr>
            <a:picLocks noChangeAspect="1"/>
          </p:cNvPicPr>
          <p:nvPr/>
        </p:nvPicPr>
        <p:blipFill>
          <a:blip r:embed="rId2"/>
          <a:stretch>
            <a:fillRect/>
          </a:stretch>
        </p:blipFill>
        <p:spPr>
          <a:xfrm>
            <a:off x="2779" y="3526"/>
            <a:ext cx="8784852" cy="10277073"/>
          </a:xfrm>
          <a:prstGeom prst="rect">
            <a:avLst/>
          </a:prstGeom>
        </p:spPr>
      </p:pic>
    </p:spTree>
    <p:extLst>
      <p:ext uri="{BB962C8B-B14F-4D97-AF65-F5344CB8AC3E}">
        <p14:creationId xmlns:p14="http://schemas.microsoft.com/office/powerpoint/2010/main" val="18570900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8569950" y="153428"/>
            <a:ext cx="9040182" cy="1134285"/>
          </a:xfrm>
          <a:prstGeom prst="rect">
            <a:avLst/>
          </a:prstGeom>
          <a:solidFill>
            <a:srgbClr val="000000"/>
          </a:solidFill>
        </p:spPr>
        <p:txBody>
          <a:bodyPr vert="horz" wrap="square" lIns="0" tIns="231775" rIns="0" bIns="0" rtlCol="0" anchor="t">
            <a:spAutoFit/>
          </a:bodyPr>
          <a:lstStyle/>
          <a:p>
            <a:pPr marL="807085">
              <a:spcBef>
                <a:spcPts val="1825"/>
              </a:spcBef>
            </a:pPr>
            <a:r>
              <a:rPr lang="en-US" sz="5850" spc="-10" dirty="0">
                <a:solidFill>
                  <a:srgbClr val="FFFFFF"/>
                </a:solidFill>
              </a:rPr>
              <a:t>5. Dashboard Creations</a:t>
            </a:r>
            <a:endParaRPr lang="en-US" dirty="0"/>
          </a:p>
        </p:txBody>
      </p:sp>
      <p:sp>
        <p:nvSpPr>
          <p:cNvPr id="5" name="object 5"/>
          <p:cNvSpPr txBox="1"/>
          <p:nvPr/>
        </p:nvSpPr>
        <p:spPr>
          <a:xfrm>
            <a:off x="721286" y="343336"/>
            <a:ext cx="7531100" cy="9614812"/>
          </a:xfrm>
          <a:prstGeom prst="rect">
            <a:avLst/>
          </a:prstGeom>
        </p:spPr>
        <p:txBody>
          <a:bodyPr vert="horz" wrap="square" lIns="0" tIns="12065" rIns="0" bIns="0" rtlCol="0" anchor="t">
            <a:spAutoFit/>
          </a:bodyPr>
          <a:lstStyle/>
          <a:p>
            <a:pPr algn="ctr"/>
            <a:r>
              <a:rPr lang="en-US" sz="2400" spc="-40" dirty="0">
                <a:latin typeface="Consolas"/>
                <a:ea typeface="+mn-lt"/>
                <a:cs typeface="+mn-lt"/>
              </a:rPr>
              <a:t>After data analysis, we have created three key dashboards in Excel to visualize important insights:</a:t>
            </a:r>
            <a:endParaRPr lang="en-US" sz="2400">
              <a:latin typeface="Consolas"/>
              <a:ea typeface="Calibri"/>
              <a:cs typeface="Calibri"/>
            </a:endParaRPr>
          </a:p>
          <a:p>
            <a:pPr algn="ctr"/>
            <a:endParaRPr lang="en-US" sz="2400" dirty="0">
              <a:latin typeface="Consolas"/>
              <a:ea typeface="Calibri"/>
              <a:cs typeface="Calibri"/>
            </a:endParaRPr>
          </a:p>
          <a:p>
            <a:pPr algn="ctr"/>
            <a:r>
              <a:rPr lang="en-US" sz="2400" spc="-40" dirty="0">
                <a:latin typeface="Consolas"/>
                <a:ea typeface="+mn-lt"/>
                <a:cs typeface="+mn-lt"/>
              </a:rPr>
              <a:t>1. </a:t>
            </a:r>
            <a:r>
              <a:rPr lang="en-US" sz="2400" b="1" spc="-40" dirty="0">
                <a:latin typeface="Consolas"/>
                <a:ea typeface="+mn-lt"/>
                <a:cs typeface="+mn-lt"/>
              </a:rPr>
              <a:t>Learning Aspirations Dashboard</a:t>
            </a:r>
            <a:r>
              <a:rPr lang="en-US" sz="2400" spc="-40" dirty="0">
                <a:latin typeface="Consolas"/>
                <a:ea typeface="+mn-lt"/>
                <a:cs typeface="+mn-lt"/>
              </a:rPr>
              <a:t>: Focuses on career influences, education abroad, sponsorship needs, and willingness to work for three years. Key columns include *Career Aspiration Influence*, *Education Abroad*, and *Sponsorship Needs*.</a:t>
            </a:r>
            <a:endParaRPr lang="en-US" sz="2400">
              <a:latin typeface="Consolas"/>
              <a:ea typeface="Calibri"/>
              <a:cs typeface="Calibri"/>
            </a:endParaRPr>
          </a:p>
          <a:p>
            <a:pPr algn="ctr"/>
            <a:endParaRPr lang="en-US" sz="2400" dirty="0">
              <a:latin typeface="Consolas"/>
              <a:ea typeface="Calibri"/>
              <a:cs typeface="Calibri"/>
            </a:endParaRPr>
          </a:p>
          <a:p>
            <a:pPr algn="ctr"/>
            <a:r>
              <a:rPr lang="en-US" sz="2400" spc="-40" dirty="0">
                <a:latin typeface="Consolas"/>
                <a:ea typeface="+mn-lt"/>
                <a:cs typeface="+mn-lt"/>
              </a:rPr>
              <a:t>2.</a:t>
            </a:r>
            <a:r>
              <a:rPr lang="en-US" sz="2400" b="1" spc="-40" dirty="0">
                <a:latin typeface="Consolas"/>
                <a:ea typeface="+mn-lt"/>
                <a:cs typeface="+mn-lt"/>
              </a:rPr>
              <a:t> Manager Aspirations Dashboard</a:t>
            </a:r>
            <a:r>
              <a:rPr lang="en-US" sz="2400" spc="-40" dirty="0">
                <a:latin typeface="Consolas"/>
                <a:ea typeface="+mn-lt"/>
                <a:cs typeface="+mn-lt"/>
              </a:rPr>
              <a:t>: Analyzes preferences for working conditions such as abusive managers, remote work, daily hours, and salary expectations. Columns include *Abusive Manager*, *Remote Work*, *Work Hours*, and *Salary Expectations*.</a:t>
            </a:r>
            <a:endParaRPr lang="en-US" sz="2400">
              <a:latin typeface="Consolas"/>
              <a:ea typeface="Calibri"/>
              <a:cs typeface="Calibri"/>
            </a:endParaRPr>
          </a:p>
          <a:p>
            <a:pPr algn="ctr"/>
            <a:endParaRPr sz="2400" dirty="0">
              <a:latin typeface="Consolas"/>
              <a:ea typeface="Calibri"/>
              <a:cs typeface="Calibri"/>
            </a:endParaRPr>
          </a:p>
          <a:p>
            <a:pPr algn="ctr"/>
            <a:r>
              <a:rPr lang="en-US" sz="2400" spc="-40" dirty="0">
                <a:latin typeface="Consolas"/>
                <a:ea typeface="+mn-lt"/>
                <a:cs typeface="+mn-lt"/>
              </a:rPr>
              <a:t>3. </a:t>
            </a:r>
            <a:r>
              <a:rPr lang="en-US" sz="2400" b="1" spc="-40" dirty="0">
                <a:latin typeface="Consolas"/>
                <a:ea typeface="+mn-lt"/>
                <a:cs typeface="+mn-lt"/>
              </a:rPr>
              <a:t>Mission Aspirations Dashboard</a:t>
            </a:r>
            <a:r>
              <a:rPr lang="en-US" sz="2400" spc="-40" dirty="0">
                <a:latin typeface="Consolas"/>
                <a:ea typeface="+mn-lt"/>
                <a:cs typeface="+mn-lt"/>
              </a:rPr>
              <a:t>: Evaluates company mission clarity, alignment, and interest in socially impactful companies. Columns include *Mission Clarity*, *Mission Alignment*, and *Social Impact*.</a:t>
            </a:r>
            <a:endParaRPr lang="en-US" sz="2400">
              <a:latin typeface="Consolas"/>
              <a:ea typeface="Calibri"/>
              <a:cs typeface="Calibri"/>
            </a:endParaRPr>
          </a:p>
          <a:p>
            <a:pPr algn="ctr"/>
            <a:endParaRPr lang="en-US" sz="2400" dirty="0">
              <a:latin typeface="Consolas"/>
              <a:ea typeface="Calibri"/>
              <a:cs typeface="Calibri"/>
            </a:endParaRPr>
          </a:p>
          <a:p>
            <a:pPr algn="ctr"/>
            <a:r>
              <a:rPr lang="en-US" sz="2400" spc="-40" dirty="0">
                <a:latin typeface="Consolas"/>
                <a:ea typeface="+mn-lt"/>
                <a:cs typeface="+mn-lt"/>
              </a:rPr>
              <a:t>These dashboards will help visualize insights for easy interpretation and decision-making.</a:t>
            </a:r>
            <a:endParaRPr lang="en-US" sz="2400">
              <a:latin typeface="Consolas"/>
              <a:ea typeface="+mn-lt"/>
              <a:cs typeface="+mn-lt"/>
            </a:endParaRPr>
          </a:p>
        </p:txBody>
      </p:sp>
      <p:pic>
        <p:nvPicPr>
          <p:cNvPr id="4" name="Picture 3" descr="A screen shot of a computer&#10;&#10;Description automatically generated">
            <a:extLst>
              <a:ext uri="{FF2B5EF4-FFF2-40B4-BE49-F238E27FC236}">
                <a16:creationId xmlns:a16="http://schemas.microsoft.com/office/drawing/2014/main" id="{4FAC9C75-BBC5-ACB9-4D39-19A3AA11DCB4}"/>
              </a:ext>
            </a:extLst>
          </p:cNvPr>
          <p:cNvPicPr>
            <a:picLocks noChangeAspect="1"/>
          </p:cNvPicPr>
          <p:nvPr/>
        </p:nvPicPr>
        <p:blipFill>
          <a:blip r:embed="rId2"/>
          <a:stretch>
            <a:fillRect/>
          </a:stretch>
        </p:blipFill>
        <p:spPr>
          <a:xfrm>
            <a:off x="8565396" y="2952759"/>
            <a:ext cx="9151033" cy="4618016"/>
          </a:xfrm>
          <a:prstGeom prst="rect">
            <a:avLst/>
          </a:prstGeom>
        </p:spPr>
      </p:pic>
      <p:sp>
        <p:nvSpPr>
          <p:cNvPr id="6" name="TextBox 5">
            <a:extLst>
              <a:ext uri="{FF2B5EF4-FFF2-40B4-BE49-F238E27FC236}">
                <a16:creationId xmlns:a16="http://schemas.microsoft.com/office/drawing/2014/main" id="{4578C7B0-8833-72A0-0D0C-90691CA8056C}"/>
              </a:ext>
            </a:extLst>
          </p:cNvPr>
          <p:cNvSpPr txBox="1"/>
          <p:nvPr/>
        </p:nvSpPr>
        <p:spPr>
          <a:xfrm>
            <a:off x="8561492" y="7750769"/>
            <a:ext cx="91616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ea typeface="Calibri"/>
                <a:cs typeface="Calibri"/>
              </a:rPr>
              <a:t>Dashboard </a:t>
            </a:r>
            <a:r>
              <a:rPr lang="en-US" err="1">
                <a:ea typeface="Calibri"/>
                <a:cs typeface="Calibri"/>
              </a:rPr>
              <a:t>Github</a:t>
            </a:r>
            <a:r>
              <a:rPr lang="en-US" dirty="0">
                <a:ea typeface="Calibri"/>
                <a:cs typeface="Calibri"/>
              </a:rPr>
              <a:t> Link : </a:t>
            </a:r>
            <a:r>
              <a:rPr lang="en-US" dirty="0">
                <a:solidFill>
                  <a:schemeClr val="tx2">
                    <a:lumMod val="60000"/>
                    <a:lumOff val="40000"/>
                  </a:schemeClr>
                </a:solidFill>
                <a:ea typeface="Calibri"/>
                <a:cs typeface="Calibri"/>
                <a:hlinkClick r:id="rId3">
                  <a:extLst>
                    <a:ext uri="{A12FA001-AC4F-418D-AE19-62706E023703}">
                      <ahyp:hlinkClr xmlns:ahyp="http://schemas.microsoft.com/office/drawing/2018/hyperlinkcolor" val="tx"/>
                    </a:ext>
                  </a:extLst>
                </a:hlinkClick>
              </a:rPr>
              <a:t>Click Here</a:t>
            </a:r>
            <a:endParaRPr lang="en-US">
              <a:solidFill>
                <a:schemeClr val="tx2">
                  <a:lumMod val="60000"/>
                  <a:lumOff val="40000"/>
                </a:schemeClr>
              </a:solidFill>
              <a:ea typeface="Calibri"/>
              <a:cs typeface="Calibri"/>
              <a:hlinkClick r:id="rId3">
                <a:extLst>
                  <a:ext uri="{A12FA001-AC4F-418D-AE19-62706E023703}">
                    <ahyp:hlinkClr xmlns:ahyp="http://schemas.microsoft.com/office/drawing/2018/hyperlinkcolor" val="tx"/>
                  </a:ext>
                </a:extLst>
              </a:hlinkClick>
            </a:endParaRPr>
          </a:p>
        </p:txBody>
      </p:sp>
    </p:spTree>
    <p:extLst>
      <p:ext uri="{BB962C8B-B14F-4D97-AF65-F5344CB8AC3E}">
        <p14:creationId xmlns:p14="http://schemas.microsoft.com/office/powerpoint/2010/main" val="8583247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8124825" cy="10286998"/>
          </a:xfrm>
          <a:prstGeom prst="rect">
            <a:avLst/>
          </a:prstGeom>
        </p:spPr>
      </p:pic>
      <p:sp>
        <p:nvSpPr>
          <p:cNvPr id="3" name="object 3"/>
          <p:cNvSpPr txBox="1">
            <a:spLocks noGrp="1"/>
          </p:cNvSpPr>
          <p:nvPr>
            <p:ph type="title"/>
          </p:nvPr>
        </p:nvSpPr>
        <p:spPr>
          <a:xfrm>
            <a:off x="8683370" y="1239614"/>
            <a:ext cx="9038076" cy="7689926"/>
          </a:xfrm>
          <a:prstGeom prst="rect">
            <a:avLst/>
          </a:prstGeom>
          <a:solidFill>
            <a:schemeClr val="bg1"/>
          </a:solidFill>
        </p:spPr>
        <p:txBody>
          <a:bodyPr vert="horz" wrap="square" lIns="0" tIns="231775" rIns="0" bIns="0" rtlCol="0" anchor="t">
            <a:spAutoFit/>
          </a:bodyPr>
          <a:lstStyle/>
          <a:p>
            <a:pPr marL="1311275" indent="-857250">
              <a:spcBef>
                <a:spcPts val="1825"/>
              </a:spcBef>
              <a:buFont typeface="Arial"/>
              <a:buChar char="•"/>
            </a:pPr>
            <a:r>
              <a:rPr lang="en-US" sz="5850" spc="-20" dirty="0"/>
              <a:t>Highlighting Five "WOW" Insights which is </a:t>
            </a:r>
            <a:r>
              <a:rPr lang="en-US" sz="5900" spc="-20" dirty="0"/>
              <a:t>significant, surprising, or impactful. </a:t>
            </a:r>
            <a:r>
              <a:rPr lang="en-US" sz="5850" spc="-20" dirty="0"/>
              <a:t> And, I discovered during the project. They are as follows :</a:t>
            </a:r>
            <a:endParaRPr lang="en-US" sz="5850" spc="-20">
              <a:ea typeface="Cambria"/>
              <a:cs typeface="Open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454133" y="421775"/>
            <a:ext cx="7735449" cy="9508438"/>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
        <p:nvSpPr>
          <p:cNvPr id="3" name="object 3"/>
          <p:cNvSpPr txBox="1">
            <a:spLocks noGrp="1"/>
          </p:cNvSpPr>
          <p:nvPr>
            <p:ph type="title"/>
          </p:nvPr>
        </p:nvSpPr>
        <p:spPr>
          <a:xfrm>
            <a:off x="8877998" y="603822"/>
            <a:ext cx="8648700" cy="1134285"/>
          </a:xfrm>
          <a:prstGeom prst="rect">
            <a:avLst/>
          </a:prstGeom>
          <a:solidFill>
            <a:schemeClr val="bg1"/>
          </a:solidFill>
        </p:spPr>
        <p:txBody>
          <a:bodyPr vert="horz" wrap="square" lIns="0" tIns="231775" rIns="0" bIns="0" rtlCol="0" anchor="t">
            <a:spAutoFit/>
          </a:bodyPr>
          <a:lstStyle/>
          <a:p>
            <a:pPr marL="746125">
              <a:spcBef>
                <a:spcPts val="1825"/>
              </a:spcBef>
            </a:pPr>
            <a:r>
              <a:rPr lang="en-US" sz="5850" spc="10" dirty="0">
                <a:ea typeface="Cambria"/>
              </a:rPr>
              <a:t>Insight1 : </a:t>
            </a:r>
          </a:p>
        </p:txBody>
      </p:sp>
      <p:sp>
        <p:nvSpPr>
          <p:cNvPr id="5" name="object 5"/>
          <p:cNvSpPr txBox="1"/>
          <p:nvPr/>
        </p:nvSpPr>
        <p:spPr>
          <a:xfrm>
            <a:off x="8882382" y="2018704"/>
            <a:ext cx="7735570" cy="8569910"/>
          </a:xfrm>
          <a:prstGeom prst="rect">
            <a:avLst/>
          </a:prstGeom>
        </p:spPr>
        <p:txBody>
          <a:bodyPr vert="horz" wrap="square" lIns="0" tIns="9525" rIns="0" bIns="0" rtlCol="0" anchor="t">
            <a:spAutoFit/>
          </a:bodyPr>
          <a:lstStyle/>
          <a:p>
            <a:pPr marL="355600" marR="5080" indent="-342900">
              <a:lnSpc>
                <a:spcPct val="118000"/>
              </a:lnSpc>
              <a:spcBef>
                <a:spcPts val="75"/>
              </a:spcBef>
              <a:buFont typeface="Calibri"/>
              <a:buChar char="-"/>
            </a:pPr>
            <a:r>
              <a:rPr lang="en-US" sz="2450" i="1" spc="-25" dirty="0">
                <a:latin typeface="Verdana"/>
                <a:ea typeface="Verdana"/>
                <a:cs typeface="Verdana"/>
              </a:rPr>
              <a:t>In Learning Aspiration Dashboard, I discover 22% of </a:t>
            </a:r>
            <a:r>
              <a:rPr lang="en-US" sz="2450" i="1" spc="-25" dirty="0" err="1">
                <a:latin typeface="Verdana"/>
                <a:ea typeface="Verdana"/>
                <a:cs typeface="Verdana"/>
              </a:rPr>
              <a:t>GenZ</a:t>
            </a:r>
            <a:r>
              <a:rPr lang="en-US" sz="2450" i="1" spc="-25" dirty="0">
                <a:latin typeface="Verdana"/>
                <a:ea typeface="Verdana"/>
                <a:cs typeface="Verdana"/>
              </a:rPr>
              <a:t> individuals need sponsorship.</a:t>
            </a:r>
          </a:p>
          <a:p>
            <a:pPr marL="355600" marR="5080" indent="-342900">
              <a:lnSpc>
                <a:spcPct val="118000"/>
              </a:lnSpc>
              <a:spcBef>
                <a:spcPts val="75"/>
              </a:spcBef>
              <a:buFont typeface="Calibri"/>
              <a:buChar char="-"/>
            </a:pPr>
            <a:endParaRPr lang="en-US" sz="2450" i="1" spc="-25" dirty="0">
              <a:latin typeface="Verdana"/>
              <a:ea typeface="Verdana"/>
              <a:cs typeface="Verdana"/>
            </a:endParaRPr>
          </a:p>
          <a:p>
            <a:pPr marL="355600" marR="5080" indent="-342900">
              <a:lnSpc>
                <a:spcPct val="118000"/>
              </a:lnSpc>
              <a:spcBef>
                <a:spcPts val="75"/>
              </a:spcBef>
              <a:buFont typeface="Calibri"/>
              <a:buChar char="-"/>
            </a:pPr>
            <a:r>
              <a:rPr lang="en-US" sz="2450" i="1" spc="-25" dirty="0">
                <a:latin typeface="Verdana"/>
                <a:ea typeface="Verdana"/>
                <a:cs typeface="Verdana"/>
              </a:rPr>
              <a:t>And 69% interested in going to study abroad.</a:t>
            </a:r>
          </a:p>
          <a:p>
            <a:pPr marL="355600" marR="5080" indent="-342900">
              <a:lnSpc>
                <a:spcPct val="118000"/>
              </a:lnSpc>
              <a:spcBef>
                <a:spcPts val="75"/>
              </a:spcBef>
              <a:buFont typeface="Calibri"/>
              <a:buChar char="-"/>
            </a:pPr>
            <a:endParaRPr lang="en-US" sz="2450" i="1" spc="-25" dirty="0">
              <a:latin typeface="Verdana"/>
              <a:ea typeface="Verdana"/>
              <a:cs typeface="Verdana"/>
            </a:endParaRPr>
          </a:p>
          <a:p>
            <a:pPr marL="355600" marR="5080" indent="-342900">
              <a:lnSpc>
                <a:spcPct val="118000"/>
              </a:lnSpc>
              <a:spcBef>
                <a:spcPts val="75"/>
              </a:spcBef>
              <a:buFont typeface="Calibri"/>
              <a:buChar char="-"/>
            </a:pPr>
            <a:r>
              <a:rPr lang="en-US" sz="2500" i="1" spc="-25" dirty="0" err="1">
                <a:latin typeface="Verdana"/>
                <a:ea typeface="Verdana"/>
                <a:cs typeface="Verdana"/>
              </a:rPr>
              <a:t>GenZ</a:t>
            </a:r>
            <a:r>
              <a:rPr lang="en-US" sz="2500" i="1" spc="-25" dirty="0">
                <a:latin typeface="Verdana"/>
                <a:ea typeface="Verdana"/>
                <a:cs typeface="Verdana"/>
              </a:rPr>
              <a:t> </a:t>
            </a:r>
            <a:r>
              <a:rPr lang="en-US" sz="2450" i="1" spc="-25" dirty="0">
                <a:latin typeface="Verdana"/>
                <a:ea typeface="Verdana"/>
                <a:cs typeface="Verdana"/>
              </a:rPr>
              <a:t> most influence by Parents.</a:t>
            </a:r>
          </a:p>
          <a:p>
            <a:pPr marL="355600" marR="5080" indent="-342900">
              <a:lnSpc>
                <a:spcPct val="118000"/>
              </a:lnSpc>
              <a:spcBef>
                <a:spcPts val="75"/>
              </a:spcBef>
              <a:buFont typeface="Calibri"/>
              <a:buChar char="-"/>
            </a:pPr>
            <a:endParaRPr lang="en-US" sz="2450" i="1" spc="-25" dirty="0">
              <a:latin typeface="Verdana"/>
              <a:ea typeface="Verdana"/>
              <a:cs typeface="Verdana"/>
            </a:endParaRPr>
          </a:p>
          <a:p>
            <a:pPr marL="355600" marR="5080" indent="-342900">
              <a:lnSpc>
                <a:spcPct val="118000"/>
              </a:lnSpc>
              <a:spcBef>
                <a:spcPts val="75"/>
              </a:spcBef>
              <a:buFont typeface="Calibri"/>
              <a:buChar char="-"/>
            </a:pPr>
            <a:r>
              <a:rPr lang="en-US" sz="2450" i="1" spc="-25" dirty="0">
                <a:latin typeface="Verdana"/>
                <a:ea typeface="Verdana"/>
                <a:cs typeface="Verdana"/>
              </a:rPr>
              <a:t>Most of the </a:t>
            </a:r>
            <a:r>
              <a:rPr lang="en-US" sz="2500" i="1" spc="-25" dirty="0" err="1">
                <a:latin typeface="Verdana"/>
                <a:ea typeface="Verdana"/>
                <a:cs typeface="Verdana"/>
              </a:rPr>
              <a:t>GenZ</a:t>
            </a:r>
            <a:r>
              <a:rPr lang="en-US" sz="2500" i="1" spc="-25" dirty="0">
                <a:latin typeface="Verdana"/>
                <a:ea typeface="Verdana"/>
                <a:cs typeface="Verdana"/>
              </a:rPr>
              <a:t> </a:t>
            </a:r>
            <a:r>
              <a:rPr lang="en-US" sz="2450" i="1" spc="-25" dirty="0">
                <a:latin typeface="Verdana"/>
                <a:ea typeface="Verdana"/>
                <a:cs typeface="Verdana"/>
              </a:rPr>
              <a:t> don't want to work for misaligned mission company.</a:t>
            </a:r>
          </a:p>
          <a:p>
            <a:pPr marL="355600" marR="5080" indent="-342900">
              <a:lnSpc>
                <a:spcPct val="118000"/>
              </a:lnSpc>
              <a:spcBef>
                <a:spcPts val="75"/>
              </a:spcBef>
              <a:buFont typeface="Calibri"/>
              <a:buChar char="-"/>
            </a:pPr>
            <a:endParaRPr lang="en-US" sz="2450" i="1" spc="-25" dirty="0">
              <a:latin typeface="Verdana"/>
              <a:ea typeface="Verdana"/>
              <a:cs typeface="Verdana"/>
            </a:endParaRPr>
          </a:p>
          <a:p>
            <a:pPr marL="355600" marR="5080" indent="-342900">
              <a:lnSpc>
                <a:spcPct val="118000"/>
              </a:lnSpc>
              <a:spcBef>
                <a:spcPts val="75"/>
              </a:spcBef>
              <a:buFont typeface="Calibri"/>
              <a:buChar char="-"/>
            </a:pPr>
            <a:r>
              <a:rPr lang="en-US" sz="2500" i="1" spc="-25" dirty="0" err="1">
                <a:latin typeface="Verdana"/>
                <a:ea typeface="Verdana"/>
                <a:cs typeface="Verdana"/>
              </a:rPr>
              <a:t>GenZ</a:t>
            </a:r>
            <a:r>
              <a:rPr lang="en-US" sz="2500" i="1" spc="-25" dirty="0">
                <a:latin typeface="Verdana"/>
                <a:ea typeface="Verdana"/>
                <a:cs typeface="Verdana"/>
              </a:rPr>
              <a:t> </a:t>
            </a:r>
            <a:r>
              <a:rPr lang="en-US" sz="2450" i="1" spc="-25" dirty="0">
                <a:latin typeface="Verdana"/>
                <a:ea typeface="Verdana"/>
                <a:cs typeface="Verdana"/>
              </a:rPr>
              <a:t> seem least interested in working for 3 </a:t>
            </a:r>
            <a:r>
              <a:rPr lang="en-US" sz="2450" i="1" spc="-25" dirty="0" err="1">
                <a:latin typeface="Verdana"/>
                <a:ea typeface="Verdana"/>
                <a:cs typeface="Verdana"/>
              </a:rPr>
              <a:t>yrs</a:t>
            </a:r>
            <a:r>
              <a:rPr lang="en-US" sz="2450" i="1" spc="-25" dirty="0">
                <a:latin typeface="Verdana"/>
                <a:ea typeface="Verdana"/>
                <a:cs typeface="Verdana"/>
              </a:rPr>
              <a:t> same company but if we offer good </a:t>
            </a:r>
            <a:r>
              <a:rPr lang="en-US" sz="2450" i="1" spc="-25" dirty="0" err="1">
                <a:latin typeface="Verdana"/>
                <a:ea typeface="Verdana"/>
                <a:cs typeface="Verdana"/>
              </a:rPr>
              <a:t>enviornment</a:t>
            </a:r>
            <a:r>
              <a:rPr lang="en-US" sz="2450" i="1" spc="-25" dirty="0">
                <a:latin typeface="Verdana"/>
                <a:ea typeface="Verdana"/>
                <a:cs typeface="Verdana"/>
              </a:rPr>
              <a:t> and hikes. It may think to hold jobs for longer time.</a:t>
            </a:r>
          </a:p>
          <a:p>
            <a:pPr marL="355600" marR="5080" indent="-342900">
              <a:lnSpc>
                <a:spcPct val="118000"/>
              </a:lnSpc>
              <a:spcBef>
                <a:spcPts val="75"/>
              </a:spcBef>
              <a:buFont typeface="Calibri"/>
              <a:buChar char="-"/>
            </a:pPr>
            <a:endParaRPr lang="en-US" sz="2450" i="1" spc="-25" dirty="0">
              <a:latin typeface="Verdana"/>
              <a:ea typeface="Verdana"/>
              <a:cs typeface="Verdana"/>
            </a:endParaRPr>
          </a:p>
          <a:p>
            <a:pPr marL="355600" marR="5080" indent="-342900">
              <a:lnSpc>
                <a:spcPct val="118000"/>
              </a:lnSpc>
              <a:spcBef>
                <a:spcPts val="75"/>
              </a:spcBef>
              <a:buFont typeface="Calibri"/>
              <a:buChar char="-"/>
            </a:pPr>
            <a:r>
              <a:rPr lang="en-US" sz="2450" i="1" spc="-25" dirty="0">
                <a:latin typeface="Verdana"/>
                <a:ea typeface="Verdana"/>
                <a:cs typeface="Verdana"/>
              </a:rPr>
              <a:t>Most of </a:t>
            </a:r>
            <a:r>
              <a:rPr lang="en-US" sz="2450" i="1" spc="-25" dirty="0" err="1">
                <a:latin typeface="Verdana"/>
                <a:ea typeface="Verdana"/>
                <a:cs typeface="Verdana"/>
              </a:rPr>
              <a:t>GenZ</a:t>
            </a:r>
            <a:r>
              <a:rPr lang="en-US" sz="2450" i="1" spc="-25" dirty="0">
                <a:latin typeface="Verdana"/>
                <a:ea typeface="Verdana"/>
                <a:cs typeface="Verdana"/>
              </a:rPr>
              <a:t> choose remote job option to maintain work-life balance.</a:t>
            </a:r>
          </a:p>
          <a:p>
            <a:pPr marL="355600" marR="5080" indent="-342900">
              <a:lnSpc>
                <a:spcPct val="118000"/>
              </a:lnSpc>
              <a:spcBef>
                <a:spcPts val="75"/>
              </a:spcBef>
              <a:buFont typeface="Calibri"/>
              <a:buChar char="-"/>
            </a:pPr>
            <a:endParaRPr lang="en-US" sz="2450" spc="-25" dirty="0">
              <a:latin typeface="Verdana"/>
              <a:ea typeface="Verdana"/>
              <a:cs typeface="Verdana"/>
            </a:endParaRPr>
          </a:p>
          <a:p>
            <a:pPr marL="355600" marR="5080" indent="-342900">
              <a:lnSpc>
                <a:spcPct val="118000"/>
              </a:lnSpc>
              <a:spcBef>
                <a:spcPts val="75"/>
              </a:spcBef>
              <a:buFont typeface="Calibri"/>
              <a:buChar char="-"/>
            </a:pPr>
            <a:endParaRPr lang="en-US" sz="2450" spc="-25" dirty="0">
              <a:latin typeface="Verdana"/>
              <a:ea typeface="Verdana"/>
              <a:cs typeface="Verdan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9144000" cy="10287000"/>
            <a:chOff x="0" y="0"/>
            <a:chExt cx="9144000" cy="10287000"/>
          </a:xfrm>
        </p:grpSpPr>
        <p:sp>
          <p:nvSpPr>
            <p:cNvPr id="3" name="object 3"/>
            <p:cNvSpPr/>
            <p:nvPr/>
          </p:nvSpPr>
          <p:spPr>
            <a:xfrm>
              <a:off x="0" y="0"/>
              <a:ext cx="9144000" cy="10287000"/>
            </a:xfrm>
            <a:custGeom>
              <a:avLst/>
              <a:gdLst/>
              <a:ahLst/>
              <a:cxnLst/>
              <a:rect l="l" t="t" r="r" b="b"/>
              <a:pathLst>
                <a:path w="9144000" h="10287000">
                  <a:moveTo>
                    <a:pt x="0" y="10286997"/>
                  </a:moveTo>
                  <a:lnTo>
                    <a:pt x="9143999" y="10286997"/>
                  </a:lnTo>
                  <a:lnTo>
                    <a:pt x="9143999" y="0"/>
                  </a:lnTo>
                  <a:lnTo>
                    <a:pt x="0" y="0"/>
                  </a:lnTo>
                  <a:lnTo>
                    <a:pt x="0" y="10286997"/>
                  </a:lnTo>
                  <a:close/>
                </a:path>
              </a:pathLst>
            </a:custGeom>
            <a:solidFill>
              <a:srgbClr val="000000"/>
            </a:solidFill>
          </p:spPr>
          <p:txBody>
            <a:bodyPr wrap="square" lIns="0" tIns="0" rIns="0" bIns="0" rtlCol="0"/>
            <a:lstStyle/>
            <a:p>
              <a:endParaRPr/>
            </a:p>
          </p:txBody>
        </p:sp>
        <p:pic>
          <p:nvPicPr>
            <p:cNvPr id="4" name="object 4"/>
            <p:cNvPicPr/>
            <p:nvPr/>
          </p:nvPicPr>
          <p:blipFill>
            <a:blip r:embed="rId2" cstate="print"/>
            <a:stretch>
              <a:fillRect/>
            </a:stretch>
          </p:blipFill>
          <p:spPr>
            <a:xfrm>
              <a:off x="1334998" y="1142997"/>
              <a:ext cx="6467474" cy="8001000"/>
            </a:xfrm>
            <a:prstGeom prst="rect">
              <a:avLst/>
            </a:prstGeom>
          </p:spPr>
        </p:pic>
      </p:grpSp>
      <p:sp>
        <p:nvSpPr>
          <p:cNvPr id="5" name="object 5"/>
          <p:cNvSpPr txBox="1">
            <a:spLocks noGrp="1"/>
          </p:cNvSpPr>
          <p:nvPr>
            <p:ph type="title"/>
          </p:nvPr>
        </p:nvSpPr>
        <p:spPr>
          <a:xfrm>
            <a:off x="10344275" y="977303"/>
            <a:ext cx="6238875" cy="928369"/>
          </a:xfrm>
          <a:prstGeom prst="rect">
            <a:avLst/>
          </a:prstGeom>
        </p:spPr>
        <p:txBody>
          <a:bodyPr vert="horz" wrap="square" lIns="0" tIns="15875" rIns="0" bIns="0" rtlCol="0" anchor="t">
            <a:spAutoFit/>
          </a:bodyPr>
          <a:lstStyle/>
          <a:p>
            <a:pPr marL="12700">
              <a:spcBef>
                <a:spcPts val="125"/>
              </a:spcBef>
            </a:pPr>
            <a:r>
              <a:rPr lang="en-US" sz="5900" spc="50" dirty="0"/>
              <a:t>Insight2 :</a:t>
            </a:r>
            <a:endParaRPr lang="en-US" dirty="0"/>
          </a:p>
        </p:txBody>
      </p:sp>
      <p:sp>
        <p:nvSpPr>
          <p:cNvPr id="7" name="object 7"/>
          <p:cNvSpPr txBox="1"/>
          <p:nvPr/>
        </p:nvSpPr>
        <p:spPr>
          <a:xfrm>
            <a:off x="10344237" y="2415490"/>
            <a:ext cx="6087534" cy="6643678"/>
          </a:xfrm>
          <a:prstGeom prst="rect">
            <a:avLst/>
          </a:prstGeom>
        </p:spPr>
        <p:txBody>
          <a:bodyPr vert="horz" wrap="square" lIns="0" tIns="8255" rIns="0" bIns="0" rtlCol="0" anchor="t">
            <a:spAutoFit/>
          </a:bodyPr>
          <a:lstStyle/>
          <a:p>
            <a:pPr marL="355600" marR="5080" indent="-342900">
              <a:lnSpc>
                <a:spcPct val="102000"/>
              </a:lnSpc>
              <a:spcBef>
                <a:spcPts val="65"/>
              </a:spcBef>
              <a:buFont typeface="Calibri"/>
              <a:buChar char="-"/>
            </a:pPr>
            <a:r>
              <a:rPr lang="en-US" sz="2450" i="1" spc="5" dirty="0">
                <a:latin typeface="Verdana"/>
                <a:ea typeface="Verdana"/>
              </a:rPr>
              <a:t>In Manager's Aspiration dashboard, we find 33% of </a:t>
            </a:r>
            <a:r>
              <a:rPr lang="en-US" sz="2450" i="1" spc="5" err="1">
                <a:latin typeface="Verdana"/>
                <a:ea typeface="Verdana"/>
              </a:rPr>
              <a:t>GenZ</a:t>
            </a:r>
            <a:r>
              <a:rPr lang="en-US" sz="2450" i="1" spc="5" dirty="0">
                <a:latin typeface="Verdana"/>
                <a:ea typeface="Verdana"/>
              </a:rPr>
              <a:t> want remote job offer.</a:t>
            </a:r>
          </a:p>
          <a:p>
            <a:pPr marL="355600" marR="5080" indent="-342900">
              <a:lnSpc>
                <a:spcPct val="102000"/>
              </a:lnSpc>
              <a:spcBef>
                <a:spcPts val="65"/>
              </a:spcBef>
              <a:buFont typeface="Calibri"/>
              <a:buChar char="-"/>
            </a:pPr>
            <a:endParaRPr lang="en-US" sz="2450" i="1" spc="5" dirty="0">
              <a:latin typeface="Verdana"/>
              <a:ea typeface="Verdana"/>
            </a:endParaRPr>
          </a:p>
          <a:p>
            <a:pPr marL="355600" marR="5080" indent="-342900">
              <a:lnSpc>
                <a:spcPct val="102000"/>
              </a:lnSpc>
              <a:spcBef>
                <a:spcPts val="65"/>
              </a:spcBef>
              <a:buFont typeface="Calibri"/>
              <a:buChar char="-"/>
            </a:pPr>
            <a:r>
              <a:rPr lang="en-US" sz="2450" i="1" spc="5" dirty="0">
                <a:latin typeface="Verdana"/>
                <a:ea typeface="Verdana"/>
              </a:rPr>
              <a:t>We find 95% of don’t want to work with abusive managers.</a:t>
            </a:r>
          </a:p>
          <a:p>
            <a:pPr marL="355600" marR="5080" indent="-342900">
              <a:lnSpc>
                <a:spcPct val="102000"/>
              </a:lnSpc>
              <a:spcBef>
                <a:spcPts val="65"/>
              </a:spcBef>
              <a:buFont typeface="Calibri"/>
              <a:buChar char="-"/>
            </a:pPr>
            <a:endParaRPr lang="en-US" sz="2450" i="1" spc="5" dirty="0">
              <a:latin typeface="Verdana"/>
              <a:ea typeface="Verdana"/>
            </a:endParaRPr>
          </a:p>
          <a:p>
            <a:pPr marL="355600" marR="5080" indent="-342900">
              <a:lnSpc>
                <a:spcPct val="102000"/>
              </a:lnSpc>
              <a:spcBef>
                <a:spcPts val="65"/>
              </a:spcBef>
              <a:buFont typeface="Calibri"/>
              <a:buChar char="-"/>
            </a:pPr>
            <a:r>
              <a:rPr lang="en-US" sz="2450" i="1" spc="5" err="1">
                <a:latin typeface="Verdana"/>
                <a:ea typeface="Verdana"/>
              </a:rPr>
              <a:t>GenZ</a:t>
            </a:r>
            <a:r>
              <a:rPr lang="en-US" sz="2450" i="1" spc="5" dirty="0">
                <a:latin typeface="Verdana"/>
                <a:ea typeface="Verdana"/>
              </a:rPr>
              <a:t> willingness to work for 8 </a:t>
            </a:r>
            <a:r>
              <a:rPr lang="en-US" sz="2450" i="1" spc="5" err="1">
                <a:latin typeface="Verdana"/>
                <a:ea typeface="Verdana"/>
              </a:rPr>
              <a:t>hrs</a:t>
            </a:r>
            <a:r>
              <a:rPr lang="en-US" sz="2450" i="1" spc="5" dirty="0">
                <a:latin typeface="Verdana"/>
                <a:ea typeface="Verdana"/>
              </a:rPr>
              <a:t> a day.</a:t>
            </a:r>
          </a:p>
          <a:p>
            <a:pPr marL="355600" marR="5080" indent="-342900">
              <a:lnSpc>
                <a:spcPct val="102000"/>
              </a:lnSpc>
              <a:spcBef>
                <a:spcPts val="65"/>
              </a:spcBef>
              <a:buFont typeface="Calibri"/>
              <a:buChar char="-"/>
            </a:pPr>
            <a:endParaRPr lang="en-US" sz="2450" i="1" spc="5" dirty="0">
              <a:latin typeface="Verdana"/>
              <a:ea typeface="Verdana"/>
            </a:endParaRPr>
          </a:p>
          <a:p>
            <a:pPr marL="355600" marR="5080" indent="-342900">
              <a:lnSpc>
                <a:spcPct val="102000"/>
              </a:lnSpc>
              <a:spcBef>
                <a:spcPts val="65"/>
              </a:spcBef>
              <a:buFont typeface="Calibri"/>
              <a:buChar char="-"/>
            </a:pPr>
            <a:r>
              <a:rPr lang="en-US" sz="2450" i="1" spc="5" dirty="0">
                <a:latin typeface="Verdana"/>
                <a:ea typeface="Verdana"/>
              </a:rPr>
              <a:t>Their minimum salary was &gt;50K for first three years.</a:t>
            </a:r>
          </a:p>
          <a:p>
            <a:pPr marL="355600" marR="5080" indent="-342900">
              <a:lnSpc>
                <a:spcPct val="102000"/>
              </a:lnSpc>
              <a:spcBef>
                <a:spcPts val="65"/>
              </a:spcBef>
              <a:buFont typeface="Calibri"/>
              <a:buChar char="-"/>
            </a:pPr>
            <a:endParaRPr lang="en-US" sz="2450" i="1" spc="5" dirty="0">
              <a:latin typeface="Verdana"/>
              <a:ea typeface="Verdana"/>
            </a:endParaRPr>
          </a:p>
          <a:p>
            <a:pPr marL="355600" marR="5080" indent="-342900">
              <a:lnSpc>
                <a:spcPct val="102000"/>
              </a:lnSpc>
              <a:spcBef>
                <a:spcPts val="65"/>
              </a:spcBef>
              <a:buFont typeface="Calibri"/>
              <a:buChar char="-"/>
            </a:pPr>
            <a:r>
              <a:rPr lang="en-US" sz="2450" i="1" spc="5" dirty="0">
                <a:latin typeface="Verdana"/>
                <a:ea typeface="Verdana"/>
              </a:rPr>
              <a:t>After 5 years, they want min salary of &gt;151k.</a:t>
            </a:r>
          </a:p>
          <a:p>
            <a:pPr marL="355600" marR="5080" indent="-342900">
              <a:lnSpc>
                <a:spcPct val="102000"/>
              </a:lnSpc>
              <a:spcBef>
                <a:spcPts val="65"/>
              </a:spcBef>
              <a:buFont typeface="Calibri"/>
              <a:buChar char="-"/>
            </a:pPr>
            <a:endParaRPr lang="en-US" sz="2450" spc="5" dirty="0">
              <a:latin typeface="Verdana"/>
              <a:ea typeface="Verdana"/>
            </a:endParaRPr>
          </a:p>
          <a:p>
            <a:pPr marL="355600" marR="5080" indent="-342900">
              <a:lnSpc>
                <a:spcPct val="102000"/>
              </a:lnSpc>
              <a:spcBef>
                <a:spcPts val="65"/>
              </a:spcBef>
              <a:buFont typeface="Calibri"/>
              <a:buChar char="-"/>
            </a:pPr>
            <a:endParaRPr lang="en-US" sz="2450" spc="5" dirty="0">
              <a:latin typeface="Verdana"/>
              <a:ea typeface="Verdan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9144000" y="0"/>
            <a:ext cx="9144000" cy="10287000"/>
            <a:chOff x="9144000" y="0"/>
            <a:chExt cx="9144000" cy="10287000"/>
          </a:xfrm>
        </p:grpSpPr>
        <p:sp>
          <p:nvSpPr>
            <p:cNvPr id="3" name="object 3"/>
            <p:cNvSpPr/>
            <p:nvPr/>
          </p:nvSpPr>
          <p:spPr>
            <a:xfrm>
              <a:off x="9144000" y="0"/>
              <a:ext cx="9144000" cy="10287000"/>
            </a:xfrm>
            <a:custGeom>
              <a:avLst/>
              <a:gdLst/>
              <a:ahLst/>
              <a:cxnLst/>
              <a:rect l="l" t="t" r="r" b="b"/>
              <a:pathLst>
                <a:path w="9144000" h="10287000">
                  <a:moveTo>
                    <a:pt x="9144000" y="0"/>
                  </a:moveTo>
                  <a:lnTo>
                    <a:pt x="0" y="0"/>
                  </a:lnTo>
                  <a:lnTo>
                    <a:pt x="0" y="10287000"/>
                  </a:lnTo>
                  <a:lnTo>
                    <a:pt x="9144000" y="10287000"/>
                  </a:lnTo>
                  <a:lnTo>
                    <a:pt x="9144000" y="0"/>
                  </a:lnTo>
                  <a:close/>
                </a:path>
              </a:pathLst>
            </a:custGeom>
            <a:solidFill>
              <a:srgbClr val="000000"/>
            </a:solidFill>
          </p:spPr>
          <p:txBody>
            <a:bodyPr wrap="square" lIns="0" tIns="0" rIns="0" bIns="0" rtlCol="0"/>
            <a:lstStyle/>
            <a:p>
              <a:endParaRPr/>
            </a:p>
          </p:txBody>
        </p:sp>
        <p:pic>
          <p:nvPicPr>
            <p:cNvPr id="4" name="object 4"/>
            <p:cNvPicPr/>
            <p:nvPr/>
          </p:nvPicPr>
          <p:blipFill>
            <a:blip r:embed="rId2" cstate="print"/>
            <a:stretch>
              <a:fillRect/>
            </a:stretch>
          </p:blipFill>
          <p:spPr>
            <a:xfrm>
              <a:off x="10453192" y="1142997"/>
              <a:ext cx="6496049" cy="7962900"/>
            </a:xfrm>
            <a:prstGeom prst="rect">
              <a:avLst/>
            </a:prstGeom>
          </p:spPr>
        </p:pic>
      </p:grpSp>
      <p:sp>
        <p:nvSpPr>
          <p:cNvPr id="5" name="object 5"/>
          <p:cNvSpPr txBox="1">
            <a:spLocks noGrp="1"/>
          </p:cNvSpPr>
          <p:nvPr>
            <p:ph type="title"/>
          </p:nvPr>
        </p:nvSpPr>
        <p:spPr>
          <a:xfrm>
            <a:off x="1408252" y="1108379"/>
            <a:ext cx="6359525" cy="843821"/>
          </a:xfrm>
          <a:prstGeom prst="rect">
            <a:avLst/>
          </a:prstGeom>
        </p:spPr>
        <p:txBody>
          <a:bodyPr vert="horz" wrap="square" lIns="0" tIns="12700" rIns="0" bIns="0" rtlCol="0" anchor="t">
            <a:spAutoFit/>
          </a:bodyPr>
          <a:lstStyle/>
          <a:p>
            <a:pPr marL="12700">
              <a:spcBef>
                <a:spcPts val="100"/>
              </a:spcBef>
            </a:pPr>
            <a:r>
              <a:rPr lang="en-US" sz="5400" spc="10" dirty="0">
                <a:ea typeface="Cambria"/>
              </a:rPr>
              <a:t>Insight3 :</a:t>
            </a:r>
          </a:p>
        </p:txBody>
      </p:sp>
      <p:sp>
        <p:nvSpPr>
          <p:cNvPr id="7" name="object 7"/>
          <p:cNvSpPr txBox="1"/>
          <p:nvPr/>
        </p:nvSpPr>
        <p:spPr>
          <a:xfrm>
            <a:off x="1403451" y="2578417"/>
            <a:ext cx="6373495" cy="6739794"/>
          </a:xfrm>
          <a:prstGeom prst="rect">
            <a:avLst/>
          </a:prstGeom>
        </p:spPr>
        <p:txBody>
          <a:bodyPr vert="horz" wrap="square" lIns="0" tIns="10160" rIns="0" bIns="0" rtlCol="0" anchor="t">
            <a:spAutoFit/>
          </a:bodyPr>
          <a:lstStyle/>
          <a:p>
            <a:pPr marL="355600" marR="5080" indent="-342900">
              <a:lnSpc>
                <a:spcPct val="117800"/>
              </a:lnSpc>
              <a:spcBef>
                <a:spcPts val="80"/>
              </a:spcBef>
              <a:buFont typeface="Calibri"/>
              <a:buChar char="-"/>
            </a:pPr>
            <a:r>
              <a:rPr lang="en-US" sz="2450" i="1" spc="-30" dirty="0">
                <a:latin typeface="Verdana"/>
                <a:ea typeface="Verdana"/>
                <a:cs typeface="Verdana"/>
              </a:rPr>
              <a:t>In Mission Aspiration Dashboard, we fond 67% of Genz want to work defined mission companies.</a:t>
            </a:r>
          </a:p>
          <a:p>
            <a:pPr marL="355600" marR="5080" indent="-342900">
              <a:lnSpc>
                <a:spcPct val="117800"/>
              </a:lnSpc>
              <a:spcBef>
                <a:spcPts val="80"/>
              </a:spcBef>
              <a:buFont typeface="Calibri"/>
              <a:buChar char="-"/>
            </a:pPr>
            <a:endParaRPr lang="en-US" sz="2450" i="1" spc="-30" dirty="0">
              <a:latin typeface="Verdana"/>
              <a:ea typeface="Verdana"/>
              <a:cs typeface="Verdana"/>
            </a:endParaRPr>
          </a:p>
          <a:p>
            <a:pPr marL="355600" marR="5080" indent="-342900">
              <a:lnSpc>
                <a:spcPct val="117800"/>
              </a:lnSpc>
              <a:spcBef>
                <a:spcPts val="80"/>
              </a:spcBef>
              <a:buFont typeface="Calibri"/>
              <a:buChar char="-"/>
            </a:pPr>
            <a:r>
              <a:rPr lang="en-US" sz="2450" i="1" spc="-30" dirty="0">
                <a:latin typeface="Verdana"/>
                <a:ea typeface="Verdana"/>
                <a:cs typeface="Verdana"/>
              </a:rPr>
              <a:t>And 72% of </a:t>
            </a:r>
            <a:r>
              <a:rPr lang="en-US" sz="2450" i="1" spc="-30" dirty="0" err="1">
                <a:latin typeface="Verdana"/>
                <a:ea typeface="Verdana"/>
                <a:cs typeface="Verdana"/>
              </a:rPr>
              <a:t>GenZ</a:t>
            </a:r>
            <a:r>
              <a:rPr lang="en-US" sz="2450" i="1" spc="-30" dirty="0">
                <a:latin typeface="Verdana"/>
                <a:ea typeface="Verdana"/>
                <a:cs typeface="Verdana"/>
              </a:rPr>
              <a:t> want to work with mission aligned companies.</a:t>
            </a:r>
          </a:p>
          <a:p>
            <a:pPr marL="355600" marR="5080" indent="-342900">
              <a:lnSpc>
                <a:spcPct val="117800"/>
              </a:lnSpc>
              <a:spcBef>
                <a:spcPts val="80"/>
              </a:spcBef>
              <a:buFont typeface="Calibri"/>
              <a:buChar char="-"/>
            </a:pPr>
            <a:endParaRPr lang="en-US" sz="2450" i="1" spc="-30" dirty="0">
              <a:latin typeface="Verdana"/>
              <a:ea typeface="Verdana"/>
              <a:cs typeface="Verdana"/>
            </a:endParaRPr>
          </a:p>
          <a:p>
            <a:pPr marL="355600" marR="5080" indent="-342900">
              <a:lnSpc>
                <a:spcPct val="117800"/>
              </a:lnSpc>
              <a:spcBef>
                <a:spcPts val="80"/>
              </a:spcBef>
              <a:buFont typeface="Calibri"/>
              <a:buChar char="-"/>
            </a:pPr>
            <a:r>
              <a:rPr lang="en-US" sz="2450" i="1" spc="-30" dirty="0">
                <a:latin typeface="Verdana"/>
                <a:ea typeface="Verdana"/>
                <a:cs typeface="Verdana"/>
              </a:rPr>
              <a:t>They ready to work with the company who recently layoff because they know the genuine reason behind this.</a:t>
            </a:r>
          </a:p>
          <a:p>
            <a:pPr marL="355600" marR="5080" indent="-342900">
              <a:lnSpc>
                <a:spcPct val="117800"/>
              </a:lnSpc>
              <a:spcBef>
                <a:spcPts val="80"/>
              </a:spcBef>
              <a:buFont typeface="Calibri"/>
              <a:buChar char="-"/>
            </a:pPr>
            <a:endParaRPr lang="en-US" sz="2450" i="1" spc="-30" dirty="0">
              <a:latin typeface="Verdana"/>
              <a:ea typeface="Verdana"/>
              <a:cs typeface="Verdana"/>
            </a:endParaRPr>
          </a:p>
          <a:p>
            <a:pPr marL="355600" marR="5080" indent="-342900">
              <a:lnSpc>
                <a:spcPct val="117800"/>
              </a:lnSpc>
              <a:spcBef>
                <a:spcPts val="80"/>
              </a:spcBef>
              <a:buFont typeface="Calibri"/>
              <a:buChar char="-"/>
            </a:pPr>
            <a:r>
              <a:rPr lang="en-US" sz="2450" i="1" spc="-30" err="1">
                <a:latin typeface="Verdana"/>
                <a:ea typeface="Verdana"/>
                <a:cs typeface="Verdana"/>
              </a:rPr>
              <a:t>GenZ</a:t>
            </a:r>
            <a:r>
              <a:rPr lang="en-US" sz="2450" i="1" spc="-30" dirty="0">
                <a:latin typeface="Verdana"/>
                <a:ea typeface="Verdana"/>
                <a:cs typeface="Verdana"/>
              </a:rPr>
              <a:t> prefer self-paced learning.</a:t>
            </a:r>
          </a:p>
          <a:p>
            <a:pPr marL="355600" marR="5080" indent="-342900">
              <a:lnSpc>
                <a:spcPct val="117800"/>
              </a:lnSpc>
              <a:spcBef>
                <a:spcPts val="80"/>
              </a:spcBef>
              <a:buFont typeface="Calibri"/>
              <a:buChar char="-"/>
            </a:pPr>
            <a:endParaRPr lang="en-US" sz="2450" i="1" spc="-30" dirty="0">
              <a:latin typeface="Verdana"/>
              <a:ea typeface="Verdana"/>
              <a:cs typeface="Verdana"/>
            </a:endParaRPr>
          </a:p>
          <a:p>
            <a:pPr marL="355600" marR="5080" indent="-342900">
              <a:lnSpc>
                <a:spcPct val="117800"/>
              </a:lnSpc>
              <a:spcBef>
                <a:spcPts val="80"/>
              </a:spcBef>
              <a:buFont typeface="Calibri"/>
              <a:buChar char="-"/>
            </a:pPr>
            <a:r>
              <a:rPr lang="en-US" sz="2450" i="1" spc="-30" dirty="0">
                <a:latin typeface="Verdana"/>
                <a:ea typeface="Verdana"/>
                <a:cs typeface="Verdana"/>
              </a:rPr>
              <a:t>Most of the</a:t>
            </a:r>
            <a:r>
              <a:rPr lang="en-US" sz="2450" spc="-30" dirty="0">
                <a:latin typeface="Verdana"/>
                <a:ea typeface="Verdana"/>
                <a:cs typeface="Verdana"/>
              </a:rPr>
              <a:t> </a:t>
            </a:r>
            <a:r>
              <a:rPr lang="en-US" sz="2450" i="1" spc="-30" dirty="0">
                <a:latin typeface="Verdana"/>
                <a:ea typeface="Verdana"/>
                <a:cs typeface="Verdana"/>
              </a:rPr>
              <a:t>Genz want on-site work also.</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9158922" y="14922"/>
            <a:ext cx="9144000" cy="10287000"/>
          </a:xfrm>
          <a:custGeom>
            <a:avLst/>
            <a:gdLst/>
            <a:ahLst/>
            <a:cxnLst/>
            <a:rect l="l" t="t" r="r" b="b"/>
            <a:pathLst>
              <a:path w="9144000" h="10287000">
                <a:moveTo>
                  <a:pt x="9144000" y="0"/>
                </a:moveTo>
                <a:lnTo>
                  <a:pt x="0" y="0"/>
                </a:lnTo>
                <a:lnTo>
                  <a:pt x="0" y="10287000"/>
                </a:lnTo>
                <a:lnTo>
                  <a:pt x="9144000" y="10287000"/>
                </a:lnTo>
                <a:lnTo>
                  <a:pt x="9144000" y="0"/>
                </a:lnTo>
                <a:close/>
              </a:path>
            </a:pathLst>
          </a:custGeom>
          <a:solidFill>
            <a:srgbClr val="000000"/>
          </a:solidFill>
        </p:spPr>
        <p:txBody>
          <a:bodyPr wrap="square" lIns="0" tIns="0" rIns="0" bIns="0" rtlCol="0"/>
          <a:lstStyle/>
          <a:p>
            <a:endParaRPr/>
          </a:p>
        </p:txBody>
      </p:sp>
      <p:sp>
        <p:nvSpPr>
          <p:cNvPr id="5" name="object 5"/>
          <p:cNvSpPr txBox="1">
            <a:spLocks noGrp="1"/>
          </p:cNvSpPr>
          <p:nvPr>
            <p:ph type="title"/>
          </p:nvPr>
        </p:nvSpPr>
        <p:spPr>
          <a:xfrm>
            <a:off x="1389440" y="388692"/>
            <a:ext cx="6359525" cy="682238"/>
          </a:xfrm>
          <a:prstGeom prst="rect">
            <a:avLst/>
          </a:prstGeom>
        </p:spPr>
        <p:txBody>
          <a:bodyPr vert="horz" wrap="square" lIns="0" tIns="12700" rIns="0" bIns="0" rtlCol="0" anchor="t">
            <a:spAutoFit/>
          </a:bodyPr>
          <a:lstStyle/>
          <a:p>
            <a:pPr marL="12700">
              <a:spcBef>
                <a:spcPts val="100"/>
              </a:spcBef>
            </a:pPr>
            <a:r>
              <a:rPr lang="en-US" sz="4350" spc="10" dirty="0">
                <a:ea typeface="Cambria"/>
              </a:rPr>
              <a:t>Insight4 :</a:t>
            </a:r>
          </a:p>
        </p:txBody>
      </p:sp>
      <p:sp>
        <p:nvSpPr>
          <p:cNvPr id="7" name="object 7"/>
          <p:cNvSpPr txBox="1"/>
          <p:nvPr/>
        </p:nvSpPr>
        <p:spPr>
          <a:xfrm>
            <a:off x="1388528" y="1319875"/>
            <a:ext cx="6373495" cy="9337043"/>
          </a:xfrm>
          <a:prstGeom prst="rect">
            <a:avLst/>
          </a:prstGeom>
        </p:spPr>
        <p:txBody>
          <a:bodyPr vert="horz" wrap="square" lIns="0" tIns="10160" rIns="0" bIns="0" rtlCol="0" anchor="t">
            <a:spAutoFit/>
          </a:bodyPr>
          <a:lstStyle/>
          <a:p>
            <a:pPr marL="12700" marR="5080">
              <a:lnSpc>
                <a:spcPct val="117800"/>
              </a:lnSpc>
              <a:spcBef>
                <a:spcPts val="80"/>
              </a:spcBef>
            </a:pPr>
            <a:r>
              <a:rPr lang="en-US" sz="2450" i="1" spc="-30" err="1">
                <a:ea typeface="+mn-lt"/>
                <a:cs typeface="+mn-lt"/>
              </a:rPr>
              <a:t>GenZ</a:t>
            </a:r>
            <a:r>
              <a:rPr lang="en-US" sz="2450" i="1" spc="-30" dirty="0">
                <a:ea typeface="+mn-lt"/>
                <a:cs typeface="+mn-lt"/>
              </a:rPr>
              <a:t> seeks a workplace that aligns with their values, offering flexibility, support, and growth opportunities. They value mission-driven companies, with</a:t>
            </a:r>
            <a:r>
              <a:rPr lang="en-US" sz="2450" b="1" i="1" spc="-30" dirty="0">
                <a:ea typeface="+mn-lt"/>
                <a:cs typeface="+mn-lt"/>
              </a:rPr>
              <a:t> 72%</a:t>
            </a:r>
            <a:r>
              <a:rPr lang="en-US" sz="2450" i="1" spc="-30" dirty="0">
                <a:ea typeface="+mn-lt"/>
                <a:cs typeface="+mn-lt"/>
              </a:rPr>
              <a:t> wanting alignment with company goals and </a:t>
            </a:r>
            <a:r>
              <a:rPr lang="en-US" sz="2450" b="1" i="1" spc="-30" dirty="0">
                <a:ea typeface="+mn-lt"/>
                <a:cs typeface="+mn-lt"/>
              </a:rPr>
              <a:t>67% </a:t>
            </a:r>
            <a:r>
              <a:rPr lang="en-US" sz="2450" i="1" spc="-30" dirty="0">
                <a:ea typeface="+mn-lt"/>
                <a:cs typeface="+mn-lt"/>
              </a:rPr>
              <a:t>preferring clearly defined missions. </a:t>
            </a:r>
            <a:r>
              <a:rPr lang="en-US" sz="2450" b="1" i="1" spc="-30" dirty="0">
                <a:ea typeface="+mn-lt"/>
                <a:cs typeface="+mn-lt"/>
              </a:rPr>
              <a:t>Parental influence</a:t>
            </a:r>
            <a:r>
              <a:rPr lang="en-US" sz="2450" i="1" spc="-30" dirty="0">
                <a:ea typeface="+mn-lt"/>
                <a:cs typeface="+mn-lt"/>
              </a:rPr>
              <a:t> is significant, and while they tend to avoid long-term commitments to one company, a positive environment with good incentives may increase retention. Remote work is highly valued for work-life balance, though some are open to on-site roles. Salary expectations are high, with a minimum of </a:t>
            </a:r>
            <a:r>
              <a:rPr lang="en-US" sz="2450" b="1" i="1" spc="-30" dirty="0">
                <a:ea typeface="+mn-lt"/>
                <a:cs typeface="+mn-lt"/>
              </a:rPr>
              <a:t>&gt;50K </a:t>
            </a:r>
            <a:r>
              <a:rPr lang="en-US" sz="2450" i="1" spc="-30" dirty="0">
                <a:ea typeface="+mn-lt"/>
                <a:cs typeface="+mn-lt"/>
              </a:rPr>
              <a:t>for the first three years and </a:t>
            </a:r>
            <a:r>
              <a:rPr lang="en-US" sz="2450" b="1" i="1" spc="-30" dirty="0">
                <a:ea typeface="+mn-lt"/>
                <a:cs typeface="+mn-lt"/>
              </a:rPr>
              <a:t>&gt;151K</a:t>
            </a:r>
            <a:r>
              <a:rPr lang="en-US" sz="2450" i="1" spc="-30" dirty="0">
                <a:ea typeface="+mn-lt"/>
                <a:cs typeface="+mn-lt"/>
              </a:rPr>
              <a:t> after five years. </a:t>
            </a:r>
            <a:r>
              <a:rPr lang="en-US" sz="2450" i="1" spc="-30" err="1">
                <a:ea typeface="+mn-lt"/>
                <a:cs typeface="+mn-lt"/>
              </a:rPr>
              <a:t>GenZ</a:t>
            </a:r>
            <a:r>
              <a:rPr lang="en-US" sz="2450" i="1" spc="-30" dirty="0">
                <a:ea typeface="+mn-lt"/>
                <a:cs typeface="+mn-lt"/>
              </a:rPr>
              <a:t> prioritizes </a:t>
            </a:r>
            <a:r>
              <a:rPr lang="en-US" sz="2450" b="1" i="1" spc="-30" dirty="0">
                <a:ea typeface="+mn-lt"/>
                <a:cs typeface="+mn-lt"/>
              </a:rPr>
              <a:t>self-paced learning, appreciates transparency, </a:t>
            </a:r>
            <a:r>
              <a:rPr lang="en-US" sz="2450" i="1" spc="-30" dirty="0">
                <a:ea typeface="+mn-lt"/>
                <a:cs typeface="+mn-lt"/>
              </a:rPr>
              <a:t>and is willing to work for companies that have </a:t>
            </a:r>
            <a:r>
              <a:rPr lang="en-US" sz="2450" b="1" i="1" spc="-30" dirty="0">
                <a:ea typeface="+mn-lt"/>
                <a:cs typeface="+mn-lt"/>
              </a:rPr>
              <a:t>undergone layoffs </a:t>
            </a:r>
            <a:r>
              <a:rPr lang="en-US" sz="2450" i="1" spc="-30" dirty="0">
                <a:ea typeface="+mn-lt"/>
                <a:cs typeface="+mn-lt"/>
              </a:rPr>
              <a:t>if reasons are genuine. An ideal workplace must cater to these needs, combining flexibility, career progression, and mission alignment to attract and retain this driven generation.</a:t>
            </a:r>
            <a:endParaRPr lang="en-US" i="1" dirty="0"/>
          </a:p>
          <a:p>
            <a:pPr marL="12700" marR="5080">
              <a:lnSpc>
                <a:spcPct val="117800"/>
              </a:lnSpc>
              <a:spcBef>
                <a:spcPts val="80"/>
              </a:spcBef>
            </a:pPr>
            <a:endParaRPr lang="en-US" sz="2450" spc="-30" dirty="0">
              <a:ea typeface="Calibri"/>
              <a:cs typeface="Calibri"/>
            </a:endParaRPr>
          </a:p>
        </p:txBody>
      </p:sp>
      <p:pic>
        <p:nvPicPr>
          <p:cNvPr id="8" name="Picture 7" descr="A finger touching a touch screen&#10;&#10;Description automatically generated">
            <a:extLst>
              <a:ext uri="{FF2B5EF4-FFF2-40B4-BE49-F238E27FC236}">
                <a16:creationId xmlns:a16="http://schemas.microsoft.com/office/drawing/2014/main" id="{4FC62A67-2F28-630F-2202-98EB9116262E}"/>
              </a:ext>
            </a:extLst>
          </p:cNvPr>
          <p:cNvPicPr>
            <a:picLocks noChangeAspect="1"/>
          </p:cNvPicPr>
          <p:nvPr/>
        </p:nvPicPr>
        <p:blipFill>
          <a:blip r:embed="rId2"/>
          <a:stretch>
            <a:fillRect/>
          </a:stretch>
        </p:blipFill>
        <p:spPr>
          <a:xfrm>
            <a:off x="9155626" y="2274659"/>
            <a:ext cx="9148799" cy="5269687"/>
          </a:xfrm>
          <a:prstGeom prst="rect">
            <a:avLst/>
          </a:prstGeom>
        </p:spPr>
      </p:pic>
    </p:spTree>
    <p:extLst>
      <p:ext uri="{BB962C8B-B14F-4D97-AF65-F5344CB8AC3E}">
        <p14:creationId xmlns:p14="http://schemas.microsoft.com/office/powerpoint/2010/main" val="40089753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9153721" y="445079"/>
            <a:ext cx="8648700" cy="1134285"/>
          </a:xfrm>
          <a:prstGeom prst="rect">
            <a:avLst/>
          </a:prstGeom>
          <a:solidFill>
            <a:schemeClr val="bg1"/>
          </a:solidFill>
        </p:spPr>
        <p:txBody>
          <a:bodyPr vert="horz" wrap="square" lIns="0" tIns="231775" rIns="0" bIns="0" rtlCol="0" anchor="t">
            <a:spAutoFit/>
          </a:bodyPr>
          <a:lstStyle/>
          <a:p>
            <a:pPr marR="27940" algn="l">
              <a:spcBef>
                <a:spcPts val="1825"/>
              </a:spcBef>
            </a:pPr>
            <a:r>
              <a:rPr lang="en-US" sz="5850" spc="40" dirty="0"/>
              <a:t>Insight5 : </a:t>
            </a:r>
            <a:endParaRPr lang="en-US">
              <a:ea typeface="Cambria"/>
            </a:endParaRPr>
          </a:p>
        </p:txBody>
      </p:sp>
      <p:sp>
        <p:nvSpPr>
          <p:cNvPr id="5" name="object 5"/>
          <p:cNvSpPr txBox="1"/>
          <p:nvPr/>
        </p:nvSpPr>
        <p:spPr>
          <a:xfrm>
            <a:off x="9284457" y="2277674"/>
            <a:ext cx="7563484" cy="5583323"/>
          </a:xfrm>
          <a:prstGeom prst="rect">
            <a:avLst/>
          </a:prstGeom>
        </p:spPr>
        <p:txBody>
          <a:bodyPr vert="horz" wrap="square" lIns="0" tIns="9525" rIns="0" bIns="0" rtlCol="0" anchor="t">
            <a:spAutoFit/>
          </a:bodyPr>
          <a:lstStyle/>
          <a:p>
            <a:pPr marL="12700" marR="5080" indent="-635" algn="ctr">
              <a:lnSpc>
                <a:spcPct val="118000"/>
              </a:lnSpc>
              <a:spcBef>
                <a:spcPts val="75"/>
              </a:spcBef>
            </a:pPr>
            <a:r>
              <a:rPr lang="en-US" sz="2800" i="1" spc="-135" dirty="0">
                <a:ea typeface="+mn-lt"/>
                <a:cs typeface="+mn-lt"/>
              </a:rPr>
              <a:t>To</a:t>
            </a:r>
            <a:r>
              <a:rPr lang="en-US" sz="2800" i="1" spc="-135" dirty="0">
                <a:latin typeface="Calibri"/>
                <a:ea typeface="+mn-lt"/>
                <a:cs typeface="+mn-lt"/>
              </a:rPr>
              <a:t> attract and retain </a:t>
            </a:r>
            <a:r>
              <a:rPr lang="en-US" sz="2800" i="1" spc="-135" err="1">
                <a:latin typeface="Calibri"/>
                <a:ea typeface="+mn-lt"/>
                <a:cs typeface="+mn-lt"/>
              </a:rPr>
              <a:t>GenZ</a:t>
            </a:r>
            <a:r>
              <a:rPr lang="en-US" sz="2800" i="1" spc="-135" dirty="0">
                <a:latin typeface="Calibri"/>
                <a:ea typeface="+mn-lt"/>
                <a:cs typeface="+mn-lt"/>
              </a:rPr>
              <a:t> talent, companies should focus on offering flexible work options, including remote opportunities, and ensure their mission aligns with </a:t>
            </a:r>
            <a:r>
              <a:rPr lang="en-US" sz="2800" i="1" spc="-135" err="1">
                <a:latin typeface="Calibri"/>
                <a:ea typeface="+mn-lt"/>
                <a:cs typeface="+mn-lt"/>
              </a:rPr>
              <a:t>GenZ</a:t>
            </a:r>
            <a:r>
              <a:rPr lang="en-US" sz="2800" i="1" spc="-135" dirty="0">
                <a:latin typeface="Calibri"/>
                <a:ea typeface="+mn-lt"/>
                <a:cs typeface="+mn-lt"/>
              </a:rPr>
              <a:t> values. A supportive, positive work environment free from toxic management is crucial. Clear career progression and competitive salaries, starting at &gt;50K and rising to &gt;151K after five years, will meet their financial expectations. Providing opportunities for self-paced learning and demonstrating transparency during difficult times, such as layoffs, will also foster trust and loyalty.</a:t>
            </a:r>
          </a:p>
          <a:p>
            <a:pPr marL="12700" marR="5080" indent="-635" algn="ctr">
              <a:lnSpc>
                <a:spcPct val="118000"/>
              </a:lnSpc>
              <a:spcBef>
                <a:spcPts val="75"/>
              </a:spcBef>
            </a:pPr>
            <a:r>
              <a:rPr lang="en-US" sz="2800" b="1" i="1" spc="-135" dirty="0">
                <a:solidFill>
                  <a:srgbClr val="000000"/>
                </a:solidFill>
              </a:rPr>
              <a:t>"Recommendation"</a:t>
            </a:r>
            <a:endParaRPr lang="en-US" sz="2800" i="1" spc="-135" dirty="0">
              <a:latin typeface="Calibri"/>
              <a:ea typeface="+mn-lt"/>
              <a:cs typeface="+mn-lt"/>
            </a:endParaRPr>
          </a:p>
        </p:txBody>
      </p:sp>
      <p:pic>
        <p:nvPicPr>
          <p:cNvPr id="7" name="Picture 6" descr="A diagram of data and action&#10;&#10;Description automatically generated">
            <a:extLst>
              <a:ext uri="{FF2B5EF4-FFF2-40B4-BE49-F238E27FC236}">
                <a16:creationId xmlns:a16="http://schemas.microsoft.com/office/drawing/2014/main" id="{9A0DB351-7275-F06C-8D36-DA6696F707DA}"/>
              </a:ext>
            </a:extLst>
          </p:cNvPr>
          <p:cNvPicPr>
            <a:picLocks noChangeAspect="1"/>
          </p:cNvPicPr>
          <p:nvPr/>
        </p:nvPicPr>
        <p:blipFill>
          <a:blip r:embed="rId2"/>
          <a:stretch>
            <a:fillRect/>
          </a:stretch>
        </p:blipFill>
        <p:spPr>
          <a:xfrm>
            <a:off x="460509" y="445155"/>
            <a:ext cx="7808345" cy="9346340"/>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9144000" cy="10287000"/>
            <a:chOff x="0" y="0"/>
            <a:chExt cx="9144000" cy="10287000"/>
          </a:xfrm>
        </p:grpSpPr>
        <p:sp>
          <p:nvSpPr>
            <p:cNvPr id="3" name="object 3"/>
            <p:cNvSpPr/>
            <p:nvPr/>
          </p:nvSpPr>
          <p:spPr>
            <a:xfrm>
              <a:off x="0" y="0"/>
              <a:ext cx="9144000" cy="10287000"/>
            </a:xfrm>
            <a:custGeom>
              <a:avLst/>
              <a:gdLst/>
              <a:ahLst/>
              <a:cxnLst/>
              <a:rect l="l" t="t" r="r" b="b"/>
              <a:pathLst>
                <a:path w="9144000" h="10287000">
                  <a:moveTo>
                    <a:pt x="0" y="10286997"/>
                  </a:moveTo>
                  <a:lnTo>
                    <a:pt x="9143999" y="10286997"/>
                  </a:lnTo>
                  <a:lnTo>
                    <a:pt x="9143999" y="0"/>
                  </a:lnTo>
                  <a:lnTo>
                    <a:pt x="0" y="0"/>
                  </a:lnTo>
                  <a:lnTo>
                    <a:pt x="0" y="10286997"/>
                  </a:lnTo>
                  <a:close/>
                </a:path>
              </a:pathLst>
            </a:custGeom>
            <a:solidFill>
              <a:srgbClr val="000000"/>
            </a:solidFill>
          </p:spPr>
          <p:txBody>
            <a:bodyPr wrap="square" lIns="0" tIns="0" rIns="0" bIns="0" rtlCol="0"/>
            <a:lstStyle/>
            <a:p>
              <a:endParaRPr/>
            </a:p>
          </p:txBody>
        </p:sp>
        <p:pic>
          <p:nvPicPr>
            <p:cNvPr id="4" name="object 4"/>
            <p:cNvPicPr/>
            <p:nvPr/>
          </p:nvPicPr>
          <p:blipFill>
            <a:blip r:embed="rId2" cstate="print"/>
            <a:stretch>
              <a:fillRect/>
            </a:stretch>
          </p:blipFill>
          <p:spPr>
            <a:xfrm>
              <a:off x="1334998" y="1142997"/>
              <a:ext cx="6467474" cy="8001000"/>
            </a:xfrm>
            <a:prstGeom prst="rect">
              <a:avLst/>
            </a:prstGeom>
          </p:spPr>
        </p:pic>
      </p:grpSp>
      <p:sp>
        <p:nvSpPr>
          <p:cNvPr id="5" name="object 5"/>
          <p:cNvSpPr txBox="1">
            <a:spLocks noGrp="1"/>
          </p:cNvSpPr>
          <p:nvPr>
            <p:ph type="title"/>
          </p:nvPr>
        </p:nvSpPr>
        <p:spPr>
          <a:xfrm>
            <a:off x="1832474" y="330238"/>
            <a:ext cx="14635750" cy="939800"/>
          </a:xfrm>
          <a:prstGeom prst="rect">
            <a:avLst/>
          </a:prstGeom>
        </p:spPr>
        <p:txBody>
          <a:bodyPr vert="horz" wrap="square" lIns="0" tIns="12700" rIns="0" bIns="0" rtlCol="0">
            <a:spAutoFit/>
          </a:bodyPr>
          <a:lstStyle/>
          <a:p>
            <a:pPr marL="8733155">
              <a:lnSpc>
                <a:spcPct val="100000"/>
              </a:lnSpc>
              <a:spcBef>
                <a:spcPts val="100"/>
              </a:spcBef>
            </a:pPr>
            <a:r>
              <a:rPr spc="40" dirty="0"/>
              <a:t>Lessons</a:t>
            </a:r>
            <a:r>
              <a:rPr spc="-5" dirty="0"/>
              <a:t> </a:t>
            </a:r>
            <a:r>
              <a:rPr spc="5" dirty="0"/>
              <a:t>Learned</a:t>
            </a:r>
          </a:p>
        </p:txBody>
      </p:sp>
      <p:sp>
        <p:nvSpPr>
          <p:cNvPr id="7" name="object 7"/>
          <p:cNvSpPr txBox="1"/>
          <p:nvPr/>
        </p:nvSpPr>
        <p:spPr>
          <a:xfrm>
            <a:off x="10568064" y="1520139"/>
            <a:ext cx="5692775" cy="8626079"/>
          </a:xfrm>
          <a:prstGeom prst="rect">
            <a:avLst/>
          </a:prstGeom>
        </p:spPr>
        <p:txBody>
          <a:bodyPr vert="horz" wrap="square" lIns="0" tIns="8255" rIns="0" bIns="0" rtlCol="0" anchor="t">
            <a:spAutoFit/>
          </a:bodyPr>
          <a:lstStyle/>
          <a:p>
            <a:r>
              <a:rPr lang="en-US" sz="2800" i="1" spc="25" dirty="0">
                <a:ea typeface="+mn-lt"/>
                <a:cs typeface="+mn-lt"/>
              </a:rPr>
              <a:t>Throughout this project, several key lessons emerged. First,</a:t>
            </a:r>
            <a:r>
              <a:rPr lang="en-US" sz="2800" b="1" i="1" spc="25" dirty="0">
                <a:ea typeface="+mn-lt"/>
                <a:cs typeface="+mn-lt"/>
              </a:rPr>
              <a:t> targeted data collection</a:t>
            </a:r>
            <a:r>
              <a:rPr lang="en-US" sz="2800" i="1" spc="25" dirty="0">
                <a:ea typeface="+mn-lt"/>
                <a:cs typeface="+mn-lt"/>
              </a:rPr>
              <a:t> is crucial for gathering meaningful insights, especially when reaching out to a specific demographic like Generation Z. Second, </a:t>
            </a:r>
            <a:r>
              <a:rPr lang="en-US" sz="2800" b="1" i="1" spc="25" dirty="0">
                <a:ea typeface="+mn-lt"/>
                <a:cs typeface="+mn-lt"/>
              </a:rPr>
              <a:t>data cleaning</a:t>
            </a:r>
            <a:r>
              <a:rPr lang="en-US" sz="2800" i="1" spc="25" dirty="0">
                <a:ea typeface="+mn-lt"/>
                <a:cs typeface="+mn-lt"/>
              </a:rPr>
              <a:t> is a critical step that ensures accuracy and consistency, preventing errors in analysis. Third, using tools like Excel and SQL for </a:t>
            </a:r>
            <a:r>
              <a:rPr lang="en-US" sz="2800" b="1" i="1" spc="25" dirty="0">
                <a:ea typeface="+mn-lt"/>
                <a:cs typeface="+mn-lt"/>
              </a:rPr>
              <a:t>data analysis</a:t>
            </a:r>
            <a:r>
              <a:rPr lang="en-US" sz="2800" i="1" spc="25" dirty="0">
                <a:ea typeface="+mn-lt"/>
                <a:cs typeface="+mn-lt"/>
              </a:rPr>
              <a:t> helps uncover trends and patterns that would otherwise go unnoticed. Finally, </a:t>
            </a:r>
            <a:r>
              <a:rPr lang="en-US" sz="2800" b="1" i="1" spc="25" dirty="0">
                <a:ea typeface="+mn-lt"/>
                <a:cs typeface="+mn-lt"/>
              </a:rPr>
              <a:t>dashboard creation</a:t>
            </a:r>
            <a:r>
              <a:rPr lang="en-US" sz="2800" i="1" spc="25" dirty="0">
                <a:ea typeface="+mn-lt"/>
                <a:cs typeface="+mn-lt"/>
              </a:rPr>
              <a:t> proved invaluable for simplifying complex data, offering clear visual representations that aid in decision-making. These lessons highlight the importance of structured processes and effective tools in generating actionable insights.</a:t>
            </a:r>
            <a:endParaRPr lang="en-US" sz="2800" i="1">
              <a:ea typeface="+mn-lt"/>
              <a:cs typeface="+mn-l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0" y="0"/>
            <a:ext cx="18288000" cy="10287000"/>
          </a:xfrm>
          <a:custGeom>
            <a:avLst/>
            <a:gdLst/>
            <a:ahLst/>
            <a:cxnLst/>
            <a:rect l="l" t="t" r="r" b="b"/>
            <a:pathLst>
              <a:path w="18288000" h="10287000">
                <a:moveTo>
                  <a:pt x="18288000" y="0"/>
                </a:moveTo>
                <a:lnTo>
                  <a:pt x="17061942" y="0"/>
                </a:lnTo>
                <a:lnTo>
                  <a:pt x="17061942" y="1225550"/>
                </a:lnTo>
                <a:lnTo>
                  <a:pt x="17061942" y="9061450"/>
                </a:lnTo>
                <a:lnTo>
                  <a:pt x="12092534" y="9061450"/>
                </a:lnTo>
                <a:lnTo>
                  <a:pt x="12092534" y="9057615"/>
                </a:lnTo>
                <a:lnTo>
                  <a:pt x="6195504" y="9057615"/>
                </a:lnTo>
                <a:lnTo>
                  <a:pt x="6195504" y="9061450"/>
                </a:lnTo>
                <a:lnTo>
                  <a:pt x="1225994" y="9061450"/>
                </a:lnTo>
                <a:lnTo>
                  <a:pt x="1225994" y="1225550"/>
                </a:lnTo>
                <a:lnTo>
                  <a:pt x="6195504" y="1225550"/>
                </a:lnTo>
                <a:lnTo>
                  <a:pt x="6195504" y="1230045"/>
                </a:lnTo>
                <a:lnTo>
                  <a:pt x="12092534" y="1230045"/>
                </a:lnTo>
                <a:lnTo>
                  <a:pt x="12092534" y="1225550"/>
                </a:lnTo>
                <a:lnTo>
                  <a:pt x="17061942" y="1225550"/>
                </a:lnTo>
                <a:lnTo>
                  <a:pt x="17061942" y="0"/>
                </a:lnTo>
                <a:lnTo>
                  <a:pt x="11815737" y="0"/>
                </a:lnTo>
                <a:lnTo>
                  <a:pt x="11815737" y="1828"/>
                </a:lnTo>
                <a:lnTo>
                  <a:pt x="6472263" y="1828"/>
                </a:lnTo>
                <a:lnTo>
                  <a:pt x="6472263" y="0"/>
                </a:lnTo>
                <a:lnTo>
                  <a:pt x="0" y="0"/>
                </a:lnTo>
                <a:lnTo>
                  <a:pt x="0" y="1225550"/>
                </a:lnTo>
                <a:lnTo>
                  <a:pt x="0" y="9061450"/>
                </a:lnTo>
                <a:lnTo>
                  <a:pt x="0" y="10287000"/>
                </a:lnTo>
                <a:lnTo>
                  <a:pt x="6472263" y="10287000"/>
                </a:lnTo>
                <a:lnTo>
                  <a:pt x="6472263" y="10285832"/>
                </a:lnTo>
                <a:lnTo>
                  <a:pt x="11815737" y="10285832"/>
                </a:lnTo>
                <a:lnTo>
                  <a:pt x="11815737" y="10287000"/>
                </a:lnTo>
                <a:lnTo>
                  <a:pt x="18288000" y="10287000"/>
                </a:lnTo>
                <a:lnTo>
                  <a:pt x="18288000" y="9061450"/>
                </a:lnTo>
                <a:lnTo>
                  <a:pt x="18288000" y="1225550"/>
                </a:lnTo>
                <a:lnTo>
                  <a:pt x="18288000" y="0"/>
                </a:lnTo>
                <a:close/>
              </a:path>
            </a:pathLst>
          </a:custGeom>
          <a:solidFill>
            <a:srgbClr val="000000"/>
          </a:solidFill>
        </p:spPr>
        <p:txBody>
          <a:bodyPr wrap="square" lIns="0" tIns="0" rIns="0" bIns="0" rtlCol="0"/>
          <a:lstStyle/>
          <a:p>
            <a:endParaRPr/>
          </a:p>
        </p:txBody>
      </p:sp>
      <p:sp>
        <p:nvSpPr>
          <p:cNvPr id="5" name="object 5"/>
          <p:cNvSpPr txBox="1">
            <a:spLocks noGrp="1"/>
          </p:cNvSpPr>
          <p:nvPr>
            <p:ph type="title"/>
          </p:nvPr>
        </p:nvSpPr>
        <p:spPr>
          <a:xfrm>
            <a:off x="5778003" y="1794776"/>
            <a:ext cx="6722745" cy="1555750"/>
          </a:xfrm>
          <a:prstGeom prst="rect">
            <a:avLst/>
          </a:prstGeom>
        </p:spPr>
        <p:txBody>
          <a:bodyPr vert="horz" wrap="square" lIns="0" tIns="17145" rIns="0" bIns="0" rtlCol="0">
            <a:spAutoFit/>
          </a:bodyPr>
          <a:lstStyle/>
          <a:p>
            <a:pPr marL="12700">
              <a:lnSpc>
                <a:spcPct val="100000"/>
              </a:lnSpc>
              <a:spcBef>
                <a:spcPts val="135"/>
              </a:spcBef>
            </a:pPr>
            <a:r>
              <a:rPr sz="10000" spc="200" dirty="0"/>
              <a:t>Conclusion</a:t>
            </a:r>
            <a:endParaRPr sz="10000"/>
          </a:p>
        </p:txBody>
      </p:sp>
      <p:sp>
        <p:nvSpPr>
          <p:cNvPr id="6" name="object 6"/>
          <p:cNvSpPr txBox="1"/>
          <p:nvPr/>
        </p:nvSpPr>
        <p:spPr>
          <a:xfrm>
            <a:off x="4336300" y="3339295"/>
            <a:ext cx="9606280" cy="4748095"/>
          </a:xfrm>
          <a:prstGeom prst="rect">
            <a:avLst/>
          </a:prstGeom>
        </p:spPr>
        <p:txBody>
          <a:bodyPr vert="horz" wrap="square" lIns="0" tIns="8255" rIns="0" bIns="0" rtlCol="0" anchor="t">
            <a:spAutoFit/>
          </a:bodyPr>
          <a:lstStyle/>
          <a:p>
            <a:pPr algn="ctr"/>
            <a:r>
              <a:rPr lang="en-US" sz="2800" i="1" spc="5" dirty="0">
                <a:ea typeface="+mn-lt"/>
                <a:cs typeface="+mn-lt"/>
              </a:rPr>
              <a:t>This project aims to bridge the gap between Generation Z's career aspirations and employer expectations through comprehensive data collection, cleaning, analysis, and visualization. By creating surveys, cleaning and analyzing the data in Excel and SQL, and building targeted dashboards, we gain valuable insights into the factors that influence Gen Z’s career choices, working conditions, and alignment with company missions. The results will provide actionable recommendations for both Gen Z job seekers and employers, helping to foster better understanding and improve engagement in the workplace. These insights will ultimately guide strategic decisions to align career goals with business objectives.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305399" y="470612"/>
            <a:ext cx="4526280" cy="939800"/>
          </a:xfrm>
          <a:prstGeom prst="rect">
            <a:avLst/>
          </a:prstGeom>
        </p:spPr>
        <p:txBody>
          <a:bodyPr vert="horz" wrap="square" lIns="0" tIns="12700" rIns="0" bIns="0" rtlCol="0">
            <a:spAutoFit/>
          </a:bodyPr>
          <a:lstStyle/>
          <a:p>
            <a:pPr marL="12700">
              <a:lnSpc>
                <a:spcPct val="100000"/>
              </a:lnSpc>
              <a:spcBef>
                <a:spcPts val="100"/>
              </a:spcBef>
            </a:pPr>
            <a:r>
              <a:rPr spc="40" dirty="0"/>
              <a:t>Int</a:t>
            </a:r>
            <a:r>
              <a:rPr spc="-40" dirty="0"/>
              <a:t>r</a:t>
            </a:r>
            <a:r>
              <a:rPr spc="15" dirty="0"/>
              <a:t>oduction</a:t>
            </a:r>
          </a:p>
        </p:txBody>
      </p:sp>
      <p:sp>
        <p:nvSpPr>
          <p:cNvPr id="8" name="object 8"/>
          <p:cNvSpPr txBox="1"/>
          <p:nvPr/>
        </p:nvSpPr>
        <p:spPr>
          <a:xfrm>
            <a:off x="1979892" y="1404886"/>
            <a:ext cx="6073775" cy="8619539"/>
          </a:xfrm>
          <a:prstGeom prst="rect">
            <a:avLst/>
          </a:prstGeom>
        </p:spPr>
        <p:txBody>
          <a:bodyPr vert="horz" wrap="square" lIns="0" tIns="10160" rIns="0" bIns="0" rtlCol="0" anchor="t">
            <a:spAutoFit/>
          </a:bodyPr>
          <a:lstStyle/>
          <a:p>
            <a:pPr marL="12700" marR="5080" indent="422275">
              <a:lnSpc>
                <a:spcPct val="117800"/>
              </a:lnSpc>
              <a:spcBef>
                <a:spcPts val="80"/>
              </a:spcBef>
            </a:pPr>
            <a:r>
              <a:rPr lang="en-US" sz="2800" spc="-114" dirty="0">
                <a:latin typeface="Consolas"/>
                <a:ea typeface="+mn-lt"/>
                <a:cs typeface="+mn-lt"/>
              </a:rPr>
              <a:t>This project focuses on understanding the career aspirations of Generation Z, who often face challenges in pursuing desired roles, with their goals overlooked by employers. At the same time, employers struggle to attract, retain, and manage Gen Z talent. Using prescriptive and descriptive analytics, the project aims to provide insights and recommendations to both freshers and employers, helping to address these challenges and improve alignment between Gen Z's career goals and workplace opportunities.</a:t>
            </a:r>
            <a:endParaRPr lang="en-US" sz="2800">
              <a:latin typeface="Consolas"/>
              <a:ea typeface="+mn-lt"/>
              <a:cs typeface="+mn-lt"/>
            </a:endParaRPr>
          </a:p>
        </p:txBody>
      </p:sp>
      <p:pic>
        <p:nvPicPr>
          <p:cNvPr id="9" name="object 9"/>
          <p:cNvPicPr/>
          <p:nvPr/>
        </p:nvPicPr>
        <p:blipFill>
          <a:blip r:embed="rId2" cstate="print"/>
          <a:stretch>
            <a:fillRect/>
          </a:stretch>
        </p:blipFill>
        <p:spPr>
          <a:xfrm>
            <a:off x="9144000" y="1"/>
            <a:ext cx="9143847" cy="10286847"/>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solidFill>
            <a:srgbClr val="000000"/>
          </a:solidFill>
        </p:spPr>
        <p:txBody>
          <a:bodyPr wrap="square" lIns="0" tIns="0" rIns="0" bIns="0" rtlCol="0"/>
          <a:lstStyle/>
          <a:p>
            <a:endParaRPr/>
          </a:p>
        </p:txBody>
      </p:sp>
      <p:sp>
        <p:nvSpPr>
          <p:cNvPr id="3" name="object 3"/>
          <p:cNvSpPr/>
          <p:nvPr/>
        </p:nvSpPr>
        <p:spPr>
          <a:xfrm>
            <a:off x="3861384" y="7823428"/>
            <a:ext cx="685800" cy="685800"/>
          </a:xfrm>
          <a:custGeom>
            <a:avLst/>
            <a:gdLst/>
            <a:ahLst/>
            <a:cxnLst/>
            <a:rect l="l" t="t" r="r" b="b"/>
            <a:pathLst>
              <a:path w="685800" h="685800">
                <a:moveTo>
                  <a:pt x="520166" y="551942"/>
                </a:moveTo>
                <a:lnTo>
                  <a:pt x="228625" y="134924"/>
                </a:lnTo>
                <a:lnTo>
                  <a:pt x="165290" y="134924"/>
                </a:lnTo>
                <a:lnTo>
                  <a:pt x="456819" y="551942"/>
                </a:lnTo>
                <a:lnTo>
                  <a:pt x="520166" y="551942"/>
                </a:lnTo>
                <a:close/>
              </a:path>
              <a:path w="685800" h="685800">
                <a:moveTo>
                  <a:pt x="685800" y="74104"/>
                </a:moveTo>
                <a:lnTo>
                  <a:pt x="679970" y="45262"/>
                </a:lnTo>
                <a:lnTo>
                  <a:pt x="664095" y="21717"/>
                </a:lnTo>
                <a:lnTo>
                  <a:pt x="640537" y="5829"/>
                </a:lnTo>
                <a:lnTo>
                  <a:pt x="611695" y="0"/>
                </a:lnTo>
                <a:lnTo>
                  <a:pt x="576605" y="0"/>
                </a:lnTo>
                <a:lnTo>
                  <a:pt x="576605" y="581571"/>
                </a:lnTo>
                <a:lnTo>
                  <a:pt x="437426" y="581571"/>
                </a:lnTo>
                <a:lnTo>
                  <a:pt x="309981" y="396100"/>
                </a:lnTo>
                <a:lnTo>
                  <a:pt x="150431" y="581571"/>
                </a:lnTo>
                <a:lnTo>
                  <a:pt x="109194" y="581571"/>
                </a:lnTo>
                <a:lnTo>
                  <a:pt x="291680" y="369468"/>
                </a:lnTo>
                <a:lnTo>
                  <a:pt x="109194" y="103873"/>
                </a:lnTo>
                <a:lnTo>
                  <a:pt x="248373" y="103873"/>
                </a:lnTo>
                <a:lnTo>
                  <a:pt x="369049" y="279514"/>
                </a:lnTo>
                <a:lnTo>
                  <a:pt x="520141" y="103873"/>
                </a:lnTo>
                <a:lnTo>
                  <a:pt x="561378" y="103873"/>
                </a:lnTo>
                <a:lnTo>
                  <a:pt x="387375" y="306146"/>
                </a:lnTo>
                <a:lnTo>
                  <a:pt x="576605" y="581571"/>
                </a:lnTo>
                <a:lnTo>
                  <a:pt x="576605" y="0"/>
                </a:lnTo>
                <a:lnTo>
                  <a:pt x="74104" y="0"/>
                </a:lnTo>
                <a:lnTo>
                  <a:pt x="45262" y="5829"/>
                </a:lnTo>
                <a:lnTo>
                  <a:pt x="21704" y="21717"/>
                </a:lnTo>
                <a:lnTo>
                  <a:pt x="5816" y="45262"/>
                </a:lnTo>
                <a:lnTo>
                  <a:pt x="0" y="74104"/>
                </a:lnTo>
                <a:lnTo>
                  <a:pt x="0" y="611695"/>
                </a:lnTo>
                <a:lnTo>
                  <a:pt x="5816" y="640549"/>
                </a:lnTo>
                <a:lnTo>
                  <a:pt x="21704" y="664108"/>
                </a:lnTo>
                <a:lnTo>
                  <a:pt x="45262" y="679983"/>
                </a:lnTo>
                <a:lnTo>
                  <a:pt x="74104" y="685800"/>
                </a:lnTo>
                <a:lnTo>
                  <a:pt x="611695" y="685800"/>
                </a:lnTo>
                <a:lnTo>
                  <a:pt x="640537" y="679983"/>
                </a:lnTo>
                <a:lnTo>
                  <a:pt x="664095" y="664108"/>
                </a:lnTo>
                <a:lnTo>
                  <a:pt x="679970" y="640549"/>
                </a:lnTo>
                <a:lnTo>
                  <a:pt x="685800" y="611695"/>
                </a:lnTo>
                <a:lnTo>
                  <a:pt x="685800" y="581571"/>
                </a:lnTo>
                <a:lnTo>
                  <a:pt x="685800" y="103873"/>
                </a:lnTo>
                <a:lnTo>
                  <a:pt x="685800" y="74104"/>
                </a:lnTo>
                <a:close/>
              </a:path>
            </a:pathLst>
          </a:custGeom>
          <a:solidFill>
            <a:srgbClr val="FFFFFF"/>
          </a:solidFill>
        </p:spPr>
        <p:txBody>
          <a:bodyPr wrap="square" lIns="0" tIns="0" rIns="0" bIns="0" rtlCol="0"/>
          <a:lstStyle/>
          <a:p>
            <a:endParaRPr/>
          </a:p>
        </p:txBody>
      </p:sp>
      <p:sp>
        <p:nvSpPr>
          <p:cNvPr id="4" name="object 4"/>
          <p:cNvSpPr/>
          <p:nvPr/>
        </p:nvSpPr>
        <p:spPr>
          <a:xfrm>
            <a:off x="2691612" y="7818666"/>
            <a:ext cx="685800" cy="685800"/>
          </a:xfrm>
          <a:custGeom>
            <a:avLst/>
            <a:gdLst/>
            <a:ahLst/>
            <a:cxnLst/>
            <a:rect l="l" t="t" r="r" b="b"/>
            <a:pathLst>
              <a:path w="685800" h="685800">
                <a:moveTo>
                  <a:pt x="636333" y="0"/>
                </a:moveTo>
                <a:lnTo>
                  <a:pt x="49453" y="0"/>
                </a:lnTo>
                <a:lnTo>
                  <a:pt x="30201" y="3887"/>
                </a:lnTo>
                <a:lnTo>
                  <a:pt x="14482" y="14489"/>
                </a:lnTo>
                <a:lnTo>
                  <a:pt x="3885" y="30212"/>
                </a:lnTo>
                <a:lnTo>
                  <a:pt x="0" y="49466"/>
                </a:lnTo>
                <a:lnTo>
                  <a:pt x="0" y="636346"/>
                </a:lnTo>
                <a:lnTo>
                  <a:pt x="3885" y="655598"/>
                </a:lnTo>
                <a:lnTo>
                  <a:pt x="14482" y="671317"/>
                </a:lnTo>
                <a:lnTo>
                  <a:pt x="30201" y="681914"/>
                </a:lnTo>
                <a:lnTo>
                  <a:pt x="49453" y="685800"/>
                </a:lnTo>
                <a:lnTo>
                  <a:pt x="366344" y="685800"/>
                </a:lnTo>
                <a:lnTo>
                  <a:pt x="366344" y="420585"/>
                </a:lnTo>
                <a:lnTo>
                  <a:pt x="277266" y="420585"/>
                </a:lnTo>
                <a:lnTo>
                  <a:pt x="277266" y="316788"/>
                </a:lnTo>
                <a:lnTo>
                  <a:pt x="366344" y="316788"/>
                </a:lnTo>
                <a:lnTo>
                  <a:pt x="366344" y="240385"/>
                </a:lnTo>
                <a:lnTo>
                  <a:pt x="372600" y="192142"/>
                </a:lnTo>
                <a:lnTo>
                  <a:pt x="390437" y="153962"/>
                </a:lnTo>
                <a:lnTo>
                  <a:pt x="418456" y="126224"/>
                </a:lnTo>
                <a:lnTo>
                  <a:pt x="455261" y="109304"/>
                </a:lnTo>
                <a:lnTo>
                  <a:pt x="499452" y="103581"/>
                </a:lnTo>
                <a:lnTo>
                  <a:pt x="526564" y="104041"/>
                </a:lnTo>
                <a:lnTo>
                  <a:pt x="550021" y="105148"/>
                </a:lnTo>
                <a:lnTo>
                  <a:pt x="568157" y="106490"/>
                </a:lnTo>
                <a:lnTo>
                  <a:pt x="579310" y="107657"/>
                </a:lnTo>
                <a:lnTo>
                  <a:pt x="579310" y="200253"/>
                </a:lnTo>
                <a:lnTo>
                  <a:pt x="524814" y="200253"/>
                </a:lnTo>
                <a:lnTo>
                  <a:pt x="498659" y="203914"/>
                </a:lnTo>
                <a:lnTo>
                  <a:pt x="483033" y="214218"/>
                </a:lnTo>
                <a:lnTo>
                  <a:pt x="475467" y="230144"/>
                </a:lnTo>
                <a:lnTo>
                  <a:pt x="473494" y="250672"/>
                </a:lnTo>
                <a:lnTo>
                  <a:pt x="473494" y="316788"/>
                </a:lnTo>
                <a:lnTo>
                  <a:pt x="576300" y="316788"/>
                </a:lnTo>
                <a:lnTo>
                  <a:pt x="562902" y="420585"/>
                </a:lnTo>
                <a:lnTo>
                  <a:pt x="473494" y="420585"/>
                </a:lnTo>
                <a:lnTo>
                  <a:pt x="473494" y="685800"/>
                </a:lnTo>
                <a:lnTo>
                  <a:pt x="636333" y="685800"/>
                </a:lnTo>
                <a:lnTo>
                  <a:pt x="655587" y="681914"/>
                </a:lnTo>
                <a:lnTo>
                  <a:pt x="671310" y="671317"/>
                </a:lnTo>
                <a:lnTo>
                  <a:pt x="681912" y="655598"/>
                </a:lnTo>
                <a:lnTo>
                  <a:pt x="685800" y="636346"/>
                </a:lnTo>
                <a:lnTo>
                  <a:pt x="685800" y="49466"/>
                </a:lnTo>
                <a:lnTo>
                  <a:pt x="681912" y="30212"/>
                </a:lnTo>
                <a:lnTo>
                  <a:pt x="671310" y="14489"/>
                </a:lnTo>
                <a:lnTo>
                  <a:pt x="655587" y="3887"/>
                </a:lnTo>
                <a:lnTo>
                  <a:pt x="636333" y="0"/>
                </a:lnTo>
                <a:close/>
              </a:path>
            </a:pathLst>
          </a:custGeom>
          <a:solidFill>
            <a:srgbClr val="FFFFFF"/>
          </a:solidFill>
        </p:spPr>
        <p:txBody>
          <a:bodyPr wrap="square" lIns="0" tIns="0" rIns="0" bIns="0" rtlCol="0"/>
          <a:lstStyle/>
          <a:p>
            <a:endParaRPr/>
          </a:p>
        </p:txBody>
      </p:sp>
      <p:grpSp>
        <p:nvGrpSpPr>
          <p:cNvPr id="5" name="object 5"/>
          <p:cNvGrpSpPr/>
          <p:nvPr/>
        </p:nvGrpSpPr>
        <p:grpSpPr>
          <a:xfrm>
            <a:off x="1511477" y="7818666"/>
            <a:ext cx="685800" cy="685800"/>
            <a:chOff x="1511477" y="7818666"/>
            <a:chExt cx="685800" cy="685800"/>
          </a:xfrm>
        </p:grpSpPr>
        <p:sp>
          <p:nvSpPr>
            <p:cNvPr id="6" name="object 6"/>
            <p:cNvSpPr/>
            <p:nvPr/>
          </p:nvSpPr>
          <p:spPr>
            <a:xfrm>
              <a:off x="1693073" y="8000149"/>
              <a:ext cx="323215" cy="323215"/>
            </a:xfrm>
            <a:custGeom>
              <a:avLst/>
              <a:gdLst/>
              <a:ahLst/>
              <a:cxnLst/>
              <a:rect l="l" t="t" r="r" b="b"/>
              <a:pathLst>
                <a:path w="323214" h="323215">
                  <a:moveTo>
                    <a:pt x="161304" y="0"/>
                  </a:moveTo>
                  <a:lnTo>
                    <a:pt x="109527" y="220"/>
                  </a:lnTo>
                  <a:lnTo>
                    <a:pt x="68873" y="2199"/>
                  </a:lnTo>
                  <a:lnTo>
                    <a:pt x="27557" y="18040"/>
                  </a:lnTo>
                  <a:lnTo>
                    <a:pt x="5740" y="51233"/>
                  </a:lnTo>
                  <a:lnTo>
                    <a:pt x="455" y="95651"/>
                  </a:lnTo>
                  <a:lnTo>
                    <a:pt x="0" y="200774"/>
                  </a:lnTo>
                  <a:lnTo>
                    <a:pt x="106" y="213137"/>
                  </a:lnTo>
                  <a:lnTo>
                    <a:pt x="2081" y="253826"/>
                  </a:lnTo>
                  <a:lnTo>
                    <a:pt x="17927" y="295176"/>
                  </a:lnTo>
                  <a:lnTo>
                    <a:pt x="51115" y="316994"/>
                  </a:lnTo>
                  <a:lnTo>
                    <a:pt x="95537" y="322278"/>
                  </a:lnTo>
                  <a:lnTo>
                    <a:pt x="161304" y="322846"/>
                  </a:lnTo>
                  <a:lnTo>
                    <a:pt x="192999" y="322800"/>
                  </a:lnTo>
                  <a:lnTo>
                    <a:pt x="240870" y="321703"/>
                  </a:lnTo>
                  <a:lnTo>
                    <a:pt x="289584" y="308699"/>
                  </a:lnTo>
                  <a:lnTo>
                    <a:pt x="314796" y="277545"/>
                  </a:lnTo>
                  <a:lnTo>
                    <a:pt x="319093" y="262534"/>
                  </a:lnTo>
                  <a:lnTo>
                    <a:pt x="161304" y="262534"/>
                  </a:lnTo>
                  <a:lnTo>
                    <a:pt x="121948" y="254587"/>
                  </a:lnTo>
                  <a:lnTo>
                    <a:pt x="89811" y="232916"/>
                  </a:lnTo>
                  <a:lnTo>
                    <a:pt x="68144" y="200774"/>
                  </a:lnTo>
                  <a:lnTo>
                    <a:pt x="60199" y="161417"/>
                  </a:lnTo>
                  <a:lnTo>
                    <a:pt x="68144" y="122061"/>
                  </a:lnTo>
                  <a:lnTo>
                    <a:pt x="89811" y="89923"/>
                  </a:lnTo>
                  <a:lnTo>
                    <a:pt x="121948" y="68257"/>
                  </a:lnTo>
                  <a:lnTo>
                    <a:pt x="161304" y="60312"/>
                  </a:lnTo>
                  <a:lnTo>
                    <a:pt x="243595" y="60312"/>
                  </a:lnTo>
                  <a:lnTo>
                    <a:pt x="242787" y="56311"/>
                  </a:lnTo>
                  <a:lnTo>
                    <a:pt x="244644" y="47118"/>
                  </a:lnTo>
                  <a:lnTo>
                    <a:pt x="249707" y="39609"/>
                  </a:lnTo>
                  <a:lnTo>
                    <a:pt x="257216" y="34546"/>
                  </a:lnTo>
                  <a:lnTo>
                    <a:pt x="266409" y="32689"/>
                  </a:lnTo>
                  <a:lnTo>
                    <a:pt x="308367" y="32689"/>
                  </a:lnTo>
                  <a:lnTo>
                    <a:pt x="304688" y="27669"/>
                  </a:lnTo>
                  <a:lnTo>
                    <a:pt x="271494" y="5852"/>
                  </a:lnTo>
                  <a:lnTo>
                    <a:pt x="227071" y="573"/>
                  </a:lnTo>
                  <a:lnTo>
                    <a:pt x="213017" y="220"/>
                  </a:lnTo>
                  <a:lnTo>
                    <a:pt x="161304" y="0"/>
                  </a:lnTo>
                  <a:close/>
                </a:path>
                <a:path w="323214" h="323215">
                  <a:moveTo>
                    <a:pt x="243595" y="60312"/>
                  </a:moveTo>
                  <a:lnTo>
                    <a:pt x="161304" y="60312"/>
                  </a:lnTo>
                  <a:lnTo>
                    <a:pt x="200660" y="68257"/>
                  </a:lnTo>
                  <a:lnTo>
                    <a:pt x="232797" y="89923"/>
                  </a:lnTo>
                  <a:lnTo>
                    <a:pt x="254464" y="122061"/>
                  </a:lnTo>
                  <a:lnTo>
                    <a:pt x="262406" y="161429"/>
                  </a:lnTo>
                  <a:lnTo>
                    <a:pt x="254464" y="200774"/>
                  </a:lnTo>
                  <a:lnTo>
                    <a:pt x="232797" y="232916"/>
                  </a:lnTo>
                  <a:lnTo>
                    <a:pt x="200660" y="254587"/>
                  </a:lnTo>
                  <a:lnTo>
                    <a:pt x="161304" y="262534"/>
                  </a:lnTo>
                  <a:lnTo>
                    <a:pt x="319093" y="262534"/>
                  </a:lnTo>
                  <a:lnTo>
                    <a:pt x="322513" y="213137"/>
                  </a:lnTo>
                  <a:lnTo>
                    <a:pt x="322621" y="200774"/>
                  </a:lnTo>
                  <a:lnTo>
                    <a:pt x="322513" y="109710"/>
                  </a:lnTo>
                  <a:lnTo>
                    <a:pt x="322160" y="95651"/>
                  </a:lnTo>
                  <a:lnTo>
                    <a:pt x="321578" y="81851"/>
                  </a:lnTo>
                  <a:lnTo>
                    <a:pt x="321423" y="79946"/>
                  </a:lnTo>
                  <a:lnTo>
                    <a:pt x="266409" y="79946"/>
                  </a:lnTo>
                  <a:lnTo>
                    <a:pt x="257216" y="78089"/>
                  </a:lnTo>
                  <a:lnTo>
                    <a:pt x="249707" y="73025"/>
                  </a:lnTo>
                  <a:lnTo>
                    <a:pt x="244644" y="65512"/>
                  </a:lnTo>
                  <a:lnTo>
                    <a:pt x="243595" y="60312"/>
                  </a:lnTo>
                  <a:close/>
                </a:path>
                <a:path w="323214" h="323215">
                  <a:moveTo>
                    <a:pt x="308367" y="32689"/>
                  </a:moveTo>
                  <a:lnTo>
                    <a:pt x="266409" y="32689"/>
                  </a:lnTo>
                  <a:lnTo>
                    <a:pt x="275610" y="34546"/>
                  </a:lnTo>
                  <a:lnTo>
                    <a:pt x="283122" y="39609"/>
                  </a:lnTo>
                  <a:lnTo>
                    <a:pt x="288187" y="47118"/>
                  </a:lnTo>
                  <a:lnTo>
                    <a:pt x="290044" y="56311"/>
                  </a:lnTo>
                  <a:lnTo>
                    <a:pt x="288182" y="65512"/>
                  </a:lnTo>
                  <a:lnTo>
                    <a:pt x="283118" y="73025"/>
                  </a:lnTo>
                  <a:lnTo>
                    <a:pt x="275608" y="78089"/>
                  </a:lnTo>
                  <a:lnTo>
                    <a:pt x="266409" y="79946"/>
                  </a:lnTo>
                  <a:lnTo>
                    <a:pt x="321423" y="79946"/>
                  </a:lnTo>
                  <a:lnTo>
                    <a:pt x="312086" y="39039"/>
                  </a:lnTo>
                  <a:lnTo>
                    <a:pt x="308703" y="33148"/>
                  </a:lnTo>
                  <a:lnTo>
                    <a:pt x="308367" y="32689"/>
                  </a:lnTo>
                  <a:close/>
                </a:path>
              </a:pathLst>
            </a:custGeom>
            <a:solidFill>
              <a:srgbClr val="FFFFFF"/>
            </a:solidFill>
          </p:spPr>
          <p:txBody>
            <a:bodyPr wrap="square" lIns="0" tIns="0" rIns="0" bIns="0" rtlCol="0"/>
            <a:lstStyle/>
            <a:p>
              <a:endParaRPr/>
            </a:p>
          </p:txBody>
        </p:sp>
        <p:pic>
          <p:nvPicPr>
            <p:cNvPr id="7" name="object 7"/>
            <p:cNvPicPr/>
            <p:nvPr/>
          </p:nvPicPr>
          <p:blipFill>
            <a:blip r:embed="rId2" cstate="print"/>
            <a:stretch>
              <a:fillRect/>
            </a:stretch>
          </p:blipFill>
          <p:spPr>
            <a:xfrm>
              <a:off x="1788744" y="8095932"/>
              <a:ext cx="131267" cy="131267"/>
            </a:xfrm>
            <a:prstGeom prst="rect">
              <a:avLst/>
            </a:prstGeom>
          </p:spPr>
        </p:pic>
        <p:sp>
          <p:nvSpPr>
            <p:cNvPr id="8" name="object 8"/>
            <p:cNvSpPr/>
            <p:nvPr/>
          </p:nvSpPr>
          <p:spPr>
            <a:xfrm>
              <a:off x="1511477" y="7818666"/>
              <a:ext cx="685800" cy="685800"/>
            </a:xfrm>
            <a:custGeom>
              <a:avLst/>
              <a:gdLst/>
              <a:ahLst/>
              <a:cxnLst/>
              <a:rect l="l" t="t" r="r" b="b"/>
              <a:pathLst>
                <a:path w="685800" h="685800">
                  <a:moveTo>
                    <a:pt x="636346" y="0"/>
                  </a:moveTo>
                  <a:lnTo>
                    <a:pt x="49466" y="0"/>
                  </a:lnTo>
                  <a:lnTo>
                    <a:pt x="30212" y="3887"/>
                  </a:lnTo>
                  <a:lnTo>
                    <a:pt x="14489" y="14489"/>
                  </a:lnTo>
                  <a:lnTo>
                    <a:pt x="3887" y="30212"/>
                  </a:lnTo>
                  <a:lnTo>
                    <a:pt x="0" y="49466"/>
                  </a:lnTo>
                  <a:lnTo>
                    <a:pt x="0" y="636346"/>
                  </a:lnTo>
                  <a:lnTo>
                    <a:pt x="3887" y="655598"/>
                  </a:lnTo>
                  <a:lnTo>
                    <a:pt x="14489" y="671317"/>
                  </a:lnTo>
                  <a:lnTo>
                    <a:pt x="30212" y="681914"/>
                  </a:lnTo>
                  <a:lnTo>
                    <a:pt x="49466" y="685800"/>
                  </a:lnTo>
                  <a:lnTo>
                    <a:pt x="636346" y="685800"/>
                  </a:lnTo>
                  <a:lnTo>
                    <a:pt x="655598" y="681914"/>
                  </a:lnTo>
                  <a:lnTo>
                    <a:pt x="671317" y="671317"/>
                  </a:lnTo>
                  <a:lnTo>
                    <a:pt x="681914" y="655598"/>
                  </a:lnTo>
                  <a:lnTo>
                    <a:pt x="685800" y="636346"/>
                  </a:lnTo>
                  <a:lnTo>
                    <a:pt x="685800" y="539800"/>
                  </a:lnTo>
                  <a:lnTo>
                    <a:pt x="342912" y="539800"/>
                  </a:lnTo>
                  <a:lnTo>
                    <a:pt x="290139" y="539567"/>
                  </a:lnTo>
                  <a:lnTo>
                    <a:pt x="247174" y="537465"/>
                  </a:lnTo>
                  <a:lnTo>
                    <a:pt x="204321" y="525238"/>
                  </a:lnTo>
                  <a:lnTo>
                    <a:pt x="171976" y="499006"/>
                  </a:lnTo>
                  <a:lnTo>
                    <a:pt x="152999" y="462072"/>
                  </a:lnTo>
                  <a:lnTo>
                    <a:pt x="147192" y="424078"/>
                  </a:lnTo>
                  <a:lnTo>
                    <a:pt x="146060" y="375193"/>
                  </a:lnTo>
                  <a:lnTo>
                    <a:pt x="146060" y="310613"/>
                  </a:lnTo>
                  <a:lnTo>
                    <a:pt x="146240" y="290137"/>
                  </a:lnTo>
                  <a:lnTo>
                    <a:pt x="148339" y="247174"/>
                  </a:lnTo>
                  <a:lnTo>
                    <a:pt x="160562" y="204319"/>
                  </a:lnTo>
                  <a:lnTo>
                    <a:pt x="186807" y="171974"/>
                  </a:lnTo>
                  <a:lnTo>
                    <a:pt x="223734" y="152990"/>
                  </a:lnTo>
                  <a:lnTo>
                    <a:pt x="261721" y="147193"/>
                  </a:lnTo>
                  <a:lnTo>
                    <a:pt x="685800" y="145999"/>
                  </a:lnTo>
                  <a:lnTo>
                    <a:pt x="685800" y="49466"/>
                  </a:lnTo>
                  <a:lnTo>
                    <a:pt x="681914" y="30212"/>
                  </a:lnTo>
                  <a:lnTo>
                    <a:pt x="671317" y="14489"/>
                  </a:lnTo>
                  <a:lnTo>
                    <a:pt x="655598" y="3887"/>
                  </a:lnTo>
                  <a:lnTo>
                    <a:pt x="636346" y="0"/>
                  </a:lnTo>
                  <a:close/>
                </a:path>
                <a:path w="685800" h="685800">
                  <a:moveTo>
                    <a:pt x="685800" y="145999"/>
                  </a:moveTo>
                  <a:lnTo>
                    <a:pt x="342900" y="145999"/>
                  </a:lnTo>
                  <a:lnTo>
                    <a:pt x="395671" y="146234"/>
                  </a:lnTo>
                  <a:lnTo>
                    <a:pt x="410058" y="146599"/>
                  </a:lnTo>
                  <a:lnTo>
                    <a:pt x="451146" y="150298"/>
                  </a:lnTo>
                  <a:lnTo>
                    <a:pt x="490558" y="165796"/>
                  </a:lnTo>
                  <a:lnTo>
                    <a:pt x="520014" y="195251"/>
                  </a:lnTo>
                  <a:lnTo>
                    <a:pt x="535512" y="234664"/>
                  </a:lnTo>
                  <a:lnTo>
                    <a:pt x="539206" y="275748"/>
                  </a:lnTo>
                  <a:lnTo>
                    <a:pt x="539750" y="310613"/>
                  </a:lnTo>
                  <a:lnTo>
                    <a:pt x="539750" y="375193"/>
                  </a:lnTo>
                  <a:lnTo>
                    <a:pt x="538618" y="424091"/>
                  </a:lnTo>
                  <a:lnTo>
                    <a:pt x="532809" y="462078"/>
                  </a:lnTo>
                  <a:lnTo>
                    <a:pt x="506751" y="506755"/>
                  </a:lnTo>
                  <a:lnTo>
                    <a:pt x="471881" y="529463"/>
                  </a:lnTo>
                  <a:lnTo>
                    <a:pt x="424091" y="538619"/>
                  </a:lnTo>
                  <a:lnTo>
                    <a:pt x="342912" y="539800"/>
                  </a:lnTo>
                  <a:lnTo>
                    <a:pt x="685800" y="539800"/>
                  </a:lnTo>
                  <a:lnTo>
                    <a:pt x="685800" y="145999"/>
                  </a:lnTo>
                  <a:close/>
                </a:path>
              </a:pathLst>
            </a:custGeom>
            <a:solidFill>
              <a:srgbClr val="FFFFFF"/>
            </a:solidFill>
          </p:spPr>
          <p:txBody>
            <a:bodyPr wrap="square" lIns="0" tIns="0" rIns="0" bIns="0" rtlCol="0"/>
            <a:lstStyle/>
            <a:p>
              <a:endParaRPr/>
            </a:p>
          </p:txBody>
        </p:sp>
      </p:grpSp>
      <p:sp>
        <p:nvSpPr>
          <p:cNvPr id="9" name="object 9"/>
          <p:cNvSpPr txBox="1">
            <a:spLocks noGrp="1"/>
          </p:cNvSpPr>
          <p:nvPr>
            <p:ph type="title"/>
          </p:nvPr>
        </p:nvSpPr>
        <p:spPr>
          <a:xfrm>
            <a:off x="1505159" y="2530868"/>
            <a:ext cx="7125970" cy="2305685"/>
          </a:xfrm>
          <a:prstGeom prst="rect">
            <a:avLst/>
          </a:prstGeom>
        </p:spPr>
        <p:txBody>
          <a:bodyPr vert="horz" wrap="square" lIns="0" tIns="13970" rIns="0" bIns="0" rtlCol="0">
            <a:spAutoFit/>
          </a:bodyPr>
          <a:lstStyle/>
          <a:p>
            <a:pPr marL="12700">
              <a:lnSpc>
                <a:spcPct val="100000"/>
              </a:lnSpc>
              <a:spcBef>
                <a:spcPts val="110"/>
              </a:spcBef>
            </a:pPr>
            <a:r>
              <a:rPr sz="14950" spc="-50" dirty="0">
                <a:solidFill>
                  <a:srgbClr val="FFFFFF"/>
                </a:solidFill>
              </a:rPr>
              <a:t>Thanks!</a:t>
            </a:r>
            <a:endParaRPr sz="14950"/>
          </a:p>
        </p:txBody>
      </p:sp>
      <p:sp>
        <p:nvSpPr>
          <p:cNvPr id="10" name="object 10"/>
          <p:cNvSpPr txBox="1"/>
          <p:nvPr/>
        </p:nvSpPr>
        <p:spPr>
          <a:xfrm>
            <a:off x="1505153" y="5133476"/>
            <a:ext cx="5854623" cy="1687193"/>
          </a:xfrm>
          <a:prstGeom prst="rect">
            <a:avLst/>
          </a:prstGeom>
        </p:spPr>
        <p:txBody>
          <a:bodyPr vert="horz" wrap="square" lIns="0" tIns="3810" rIns="0" bIns="0" rtlCol="0" anchor="t">
            <a:spAutoFit/>
          </a:bodyPr>
          <a:lstStyle/>
          <a:p>
            <a:pPr marL="12700" marR="5080">
              <a:lnSpc>
                <a:spcPct val="102299"/>
              </a:lnSpc>
              <a:spcBef>
                <a:spcPts val="30"/>
              </a:spcBef>
            </a:pPr>
            <a:r>
              <a:rPr sz="2750" spc="150" dirty="0">
                <a:solidFill>
                  <a:srgbClr val="FFFFFF"/>
                </a:solidFill>
                <a:latin typeface="Verdana"/>
                <a:cs typeface="Verdana"/>
              </a:rPr>
              <a:t>D</a:t>
            </a:r>
            <a:r>
              <a:rPr sz="2750" spc="55" dirty="0">
                <a:solidFill>
                  <a:srgbClr val="FFFFFF"/>
                </a:solidFill>
                <a:latin typeface="Verdana"/>
                <a:cs typeface="Verdana"/>
              </a:rPr>
              <a:t>o</a:t>
            </a:r>
            <a:r>
              <a:rPr sz="2750" spc="-250" dirty="0">
                <a:solidFill>
                  <a:srgbClr val="FFFFFF"/>
                </a:solidFill>
                <a:latin typeface="Verdana"/>
                <a:cs typeface="Verdana"/>
              </a:rPr>
              <a:t> </a:t>
            </a:r>
            <a:r>
              <a:rPr sz="2750" spc="-180" dirty="0">
                <a:solidFill>
                  <a:srgbClr val="FFFFFF"/>
                </a:solidFill>
                <a:latin typeface="Verdana"/>
                <a:cs typeface="Verdana"/>
              </a:rPr>
              <a:t>y</a:t>
            </a:r>
            <a:r>
              <a:rPr sz="2750" spc="50" dirty="0">
                <a:solidFill>
                  <a:srgbClr val="FFFFFF"/>
                </a:solidFill>
                <a:latin typeface="Verdana"/>
                <a:cs typeface="Verdana"/>
              </a:rPr>
              <a:t>o</a:t>
            </a:r>
            <a:r>
              <a:rPr sz="2750" spc="110" dirty="0">
                <a:solidFill>
                  <a:srgbClr val="FFFFFF"/>
                </a:solidFill>
                <a:latin typeface="Verdana"/>
                <a:cs typeface="Verdana"/>
              </a:rPr>
              <a:t>u</a:t>
            </a:r>
            <a:r>
              <a:rPr sz="2750" spc="-250" dirty="0">
                <a:solidFill>
                  <a:srgbClr val="FFFFFF"/>
                </a:solidFill>
                <a:latin typeface="Verdana"/>
                <a:cs typeface="Verdana"/>
              </a:rPr>
              <a:t> </a:t>
            </a:r>
            <a:r>
              <a:rPr sz="2750" spc="114" dirty="0">
                <a:solidFill>
                  <a:srgbClr val="FFFFFF"/>
                </a:solidFill>
                <a:latin typeface="Verdana"/>
                <a:cs typeface="Verdana"/>
              </a:rPr>
              <a:t>h</a:t>
            </a:r>
            <a:r>
              <a:rPr sz="2750" spc="-60" dirty="0">
                <a:solidFill>
                  <a:srgbClr val="FFFFFF"/>
                </a:solidFill>
                <a:latin typeface="Verdana"/>
                <a:cs typeface="Verdana"/>
              </a:rPr>
              <a:t>a</a:t>
            </a:r>
            <a:r>
              <a:rPr sz="2750" spc="-180" dirty="0">
                <a:solidFill>
                  <a:srgbClr val="FFFFFF"/>
                </a:solidFill>
                <a:latin typeface="Verdana"/>
                <a:cs typeface="Verdana"/>
              </a:rPr>
              <a:t>v</a:t>
            </a:r>
            <a:r>
              <a:rPr sz="2750" spc="25" dirty="0">
                <a:solidFill>
                  <a:srgbClr val="FFFFFF"/>
                </a:solidFill>
                <a:latin typeface="Verdana"/>
                <a:cs typeface="Verdana"/>
              </a:rPr>
              <a:t>e</a:t>
            </a:r>
            <a:r>
              <a:rPr sz="2750" spc="-250" dirty="0">
                <a:solidFill>
                  <a:srgbClr val="FFFFFF"/>
                </a:solidFill>
                <a:latin typeface="Verdana"/>
                <a:cs typeface="Verdana"/>
              </a:rPr>
              <a:t> </a:t>
            </a:r>
            <a:r>
              <a:rPr sz="2750" spc="-35" dirty="0">
                <a:solidFill>
                  <a:srgbClr val="FFFFFF"/>
                </a:solidFill>
                <a:latin typeface="Verdana"/>
                <a:cs typeface="Verdana"/>
              </a:rPr>
              <a:t>a</a:t>
            </a:r>
            <a:r>
              <a:rPr sz="2750" spc="90" dirty="0">
                <a:solidFill>
                  <a:srgbClr val="FFFFFF"/>
                </a:solidFill>
                <a:latin typeface="Verdana"/>
                <a:cs typeface="Verdana"/>
              </a:rPr>
              <a:t>n</a:t>
            </a:r>
            <a:r>
              <a:rPr sz="2750" spc="-135" dirty="0">
                <a:solidFill>
                  <a:srgbClr val="FFFFFF"/>
                </a:solidFill>
                <a:latin typeface="Verdana"/>
                <a:cs typeface="Verdana"/>
              </a:rPr>
              <a:t>y</a:t>
            </a:r>
            <a:r>
              <a:rPr sz="2750" spc="-250" dirty="0">
                <a:solidFill>
                  <a:srgbClr val="FFFFFF"/>
                </a:solidFill>
                <a:latin typeface="Verdana"/>
                <a:cs typeface="Verdana"/>
              </a:rPr>
              <a:t> </a:t>
            </a:r>
            <a:r>
              <a:rPr sz="2750" spc="145" dirty="0">
                <a:solidFill>
                  <a:srgbClr val="FFFFFF"/>
                </a:solidFill>
                <a:latin typeface="Verdana"/>
                <a:cs typeface="Verdana"/>
              </a:rPr>
              <a:t>q</a:t>
            </a:r>
            <a:r>
              <a:rPr sz="2750" spc="105" dirty="0">
                <a:solidFill>
                  <a:srgbClr val="FFFFFF"/>
                </a:solidFill>
                <a:latin typeface="Verdana"/>
                <a:cs typeface="Verdana"/>
              </a:rPr>
              <a:t>u</a:t>
            </a:r>
            <a:r>
              <a:rPr sz="2750" spc="20" dirty="0">
                <a:solidFill>
                  <a:srgbClr val="FFFFFF"/>
                </a:solidFill>
                <a:latin typeface="Verdana"/>
                <a:cs typeface="Verdana"/>
              </a:rPr>
              <a:t>e</a:t>
            </a:r>
            <a:r>
              <a:rPr sz="2750" spc="-95" dirty="0">
                <a:solidFill>
                  <a:srgbClr val="FFFFFF"/>
                </a:solidFill>
                <a:latin typeface="Verdana"/>
                <a:cs typeface="Verdana"/>
              </a:rPr>
              <a:t>s</a:t>
            </a:r>
            <a:r>
              <a:rPr sz="2750" spc="30" dirty="0">
                <a:solidFill>
                  <a:srgbClr val="FFFFFF"/>
                </a:solidFill>
                <a:latin typeface="Verdana"/>
                <a:cs typeface="Verdana"/>
              </a:rPr>
              <a:t>t</a:t>
            </a:r>
            <a:r>
              <a:rPr sz="2750" spc="-20" dirty="0">
                <a:solidFill>
                  <a:srgbClr val="FFFFFF"/>
                </a:solidFill>
                <a:latin typeface="Verdana"/>
                <a:cs typeface="Verdana"/>
              </a:rPr>
              <a:t>i</a:t>
            </a:r>
            <a:r>
              <a:rPr sz="2750" spc="50" dirty="0">
                <a:solidFill>
                  <a:srgbClr val="FFFFFF"/>
                </a:solidFill>
                <a:latin typeface="Verdana"/>
                <a:cs typeface="Verdana"/>
              </a:rPr>
              <a:t>o</a:t>
            </a:r>
            <a:r>
              <a:rPr sz="2750" spc="114" dirty="0">
                <a:solidFill>
                  <a:srgbClr val="FFFFFF"/>
                </a:solidFill>
                <a:latin typeface="Verdana"/>
                <a:cs typeface="Verdana"/>
              </a:rPr>
              <a:t>n</a:t>
            </a:r>
            <a:r>
              <a:rPr sz="2750" spc="-140" dirty="0">
                <a:solidFill>
                  <a:srgbClr val="FFFFFF"/>
                </a:solidFill>
                <a:latin typeface="Verdana"/>
                <a:cs typeface="Verdana"/>
              </a:rPr>
              <a:t>s</a:t>
            </a:r>
            <a:r>
              <a:rPr sz="2750" spc="45" dirty="0">
                <a:solidFill>
                  <a:srgbClr val="FFFFFF"/>
                </a:solidFill>
                <a:latin typeface="Verdana"/>
                <a:cs typeface="Verdana"/>
              </a:rPr>
              <a:t>?  </a:t>
            </a:r>
            <a:r>
              <a:rPr lang="en-US" sz="2750" spc="15" dirty="0">
                <a:solidFill>
                  <a:srgbClr val="FFFFFF"/>
                </a:solidFill>
                <a:latin typeface="Verdana"/>
                <a:cs typeface="Verdana"/>
              </a:rPr>
              <a:t>prashantsingh89627@gmail.com</a:t>
            </a:r>
            <a:endParaRPr sz="2750" dirty="0">
              <a:latin typeface="Verdana"/>
              <a:cs typeface="Verdana"/>
            </a:endParaRPr>
          </a:p>
          <a:p>
            <a:pPr marL="12700"/>
            <a:r>
              <a:rPr sz="2750" spc="-675" dirty="0">
                <a:solidFill>
                  <a:srgbClr val="FFFFFF"/>
                </a:solidFill>
                <a:latin typeface="Verdana"/>
                <a:cs typeface="Verdana"/>
              </a:rPr>
              <a:t>+</a:t>
            </a:r>
            <a:r>
              <a:rPr sz="2750" spc="-80" dirty="0">
                <a:solidFill>
                  <a:srgbClr val="FFFFFF"/>
                </a:solidFill>
                <a:latin typeface="Verdana"/>
                <a:cs typeface="Verdana"/>
              </a:rPr>
              <a:t>9</a:t>
            </a:r>
            <a:r>
              <a:rPr sz="2750" spc="-755" dirty="0">
                <a:solidFill>
                  <a:srgbClr val="FFFFFF"/>
                </a:solidFill>
                <a:latin typeface="Verdana"/>
                <a:cs typeface="Verdana"/>
              </a:rPr>
              <a:t>1</a:t>
            </a:r>
            <a:r>
              <a:rPr sz="2750" spc="-250" dirty="0">
                <a:solidFill>
                  <a:srgbClr val="FFFFFF"/>
                </a:solidFill>
                <a:latin typeface="Verdana"/>
                <a:cs typeface="Verdana"/>
              </a:rPr>
              <a:t> </a:t>
            </a:r>
            <a:r>
              <a:rPr lang="en-US" sz="2750" spc="-250" dirty="0">
                <a:solidFill>
                  <a:srgbClr val="FFFFFF"/>
                </a:solidFill>
                <a:latin typeface="Verdana"/>
                <a:cs typeface="Verdana"/>
              </a:rPr>
              <a:t> </a:t>
            </a:r>
            <a:r>
              <a:rPr lang="en-US" sz="2750" spc="-80" dirty="0">
                <a:solidFill>
                  <a:srgbClr val="FFFFFF"/>
                </a:solidFill>
                <a:latin typeface="Verdana"/>
                <a:cs typeface="Verdana"/>
              </a:rPr>
              <a:t>89627 81887</a:t>
            </a:r>
            <a:endParaRPr sz="2750" spc="5" dirty="0">
              <a:solidFill>
                <a:srgbClr val="FFFFFF"/>
              </a:solidFill>
              <a:latin typeface="Verdana"/>
              <a:ea typeface="Verdana"/>
              <a:cs typeface="Verdana"/>
            </a:endParaRPr>
          </a:p>
          <a:p>
            <a:pPr marL="12700" marR="922655">
              <a:lnSpc>
                <a:spcPct val="102299"/>
              </a:lnSpc>
            </a:pPr>
            <a:r>
              <a:rPr lang="en-US" sz="2750" spc="155" dirty="0">
                <a:solidFill>
                  <a:schemeClr val="accent1"/>
                </a:solidFill>
                <a:latin typeface="Verdana"/>
                <a:cs typeface="Verdana"/>
                <a:hlinkClick r:id="rId3">
                  <a:extLst>
                    <a:ext uri="{A12FA001-AC4F-418D-AE19-62706E023703}">
                      <ahyp:hlinkClr xmlns:ahyp="http://schemas.microsoft.com/office/drawing/2018/hyperlinkcolor" val="tx"/>
                    </a:ext>
                  </a:extLst>
                </a:hlinkClick>
              </a:rPr>
              <a:t>Github</a:t>
            </a:r>
            <a:endParaRPr lang="en-US" sz="2750" spc="85" dirty="0" err="1">
              <a:solidFill>
                <a:schemeClr val="accent1"/>
              </a:solidFill>
              <a:latin typeface="Verdana"/>
              <a:ea typeface="Verdana"/>
              <a:cs typeface="Verdana"/>
              <a:hlinkClick r:id="rId3">
                <a:extLst>
                  <a:ext uri="{A12FA001-AC4F-418D-AE19-62706E023703}">
                    <ahyp:hlinkClr xmlns:ahyp="http://schemas.microsoft.com/office/drawing/2018/hyperlinkcolor" val="tx"/>
                  </a:ext>
                </a:extLst>
              </a:hlinkClick>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8124825" cy="10286998"/>
          </a:xfrm>
          <a:prstGeom prst="rect">
            <a:avLst/>
          </a:prstGeom>
        </p:spPr>
      </p:pic>
      <p:sp>
        <p:nvSpPr>
          <p:cNvPr id="3" name="object 3"/>
          <p:cNvSpPr txBox="1">
            <a:spLocks noGrp="1"/>
          </p:cNvSpPr>
          <p:nvPr>
            <p:ph type="title"/>
          </p:nvPr>
        </p:nvSpPr>
        <p:spPr>
          <a:xfrm>
            <a:off x="8877998" y="1126109"/>
            <a:ext cx="8648700" cy="1752600"/>
          </a:xfrm>
          <a:prstGeom prst="rect">
            <a:avLst/>
          </a:prstGeom>
          <a:solidFill>
            <a:srgbClr val="000000"/>
          </a:solidFill>
        </p:spPr>
        <p:txBody>
          <a:bodyPr vert="horz" wrap="square" lIns="0" tIns="231775" rIns="0" bIns="0" rtlCol="0">
            <a:spAutoFit/>
          </a:bodyPr>
          <a:lstStyle/>
          <a:p>
            <a:pPr marR="28575" algn="ctr">
              <a:lnSpc>
                <a:spcPct val="100000"/>
              </a:lnSpc>
              <a:spcBef>
                <a:spcPts val="1825"/>
              </a:spcBef>
            </a:pPr>
            <a:r>
              <a:rPr sz="5850" spc="-25" dirty="0">
                <a:solidFill>
                  <a:srgbClr val="FFFFFF"/>
                </a:solidFill>
              </a:rPr>
              <a:t>Problem</a:t>
            </a:r>
            <a:r>
              <a:rPr sz="5850" spc="45" dirty="0">
                <a:solidFill>
                  <a:srgbClr val="FFFFFF"/>
                </a:solidFill>
              </a:rPr>
              <a:t> </a:t>
            </a:r>
            <a:r>
              <a:rPr sz="5850" spc="-25" dirty="0">
                <a:solidFill>
                  <a:srgbClr val="FFFFFF"/>
                </a:solidFill>
              </a:rPr>
              <a:t>Statement</a:t>
            </a:r>
            <a:endParaRPr sz="5850"/>
          </a:p>
        </p:txBody>
      </p:sp>
      <p:sp>
        <p:nvSpPr>
          <p:cNvPr id="6" name="object 6"/>
          <p:cNvSpPr txBox="1"/>
          <p:nvPr/>
        </p:nvSpPr>
        <p:spPr>
          <a:xfrm>
            <a:off x="9493603" y="3275274"/>
            <a:ext cx="7406005" cy="6076535"/>
          </a:xfrm>
          <a:prstGeom prst="rect">
            <a:avLst/>
          </a:prstGeom>
        </p:spPr>
        <p:txBody>
          <a:bodyPr vert="horz" wrap="square" lIns="0" tIns="9525" rIns="0" bIns="0" rtlCol="0" anchor="t">
            <a:spAutoFit/>
          </a:bodyPr>
          <a:lstStyle/>
          <a:p>
            <a:pPr marL="12700" marR="5080" algn="ctr">
              <a:lnSpc>
                <a:spcPct val="118000"/>
              </a:lnSpc>
              <a:spcBef>
                <a:spcPts val="75"/>
              </a:spcBef>
            </a:pPr>
            <a:r>
              <a:rPr lang="en-US" sz="2800" spc="-114" dirty="0">
                <a:latin typeface="Consolas"/>
                <a:ea typeface="+mn-lt"/>
                <a:cs typeface="+mn-lt"/>
              </a:rPr>
              <a:t>The problem lies in the disconnect between Generation Z's career aspirations and the expectations of employers. Gen Z often struggles to have their career goals recognized, while employers face difficulties in attracting, retaining, and managing this new generation of workers. This misalignment creates challenges on both sides, impacting job satisfaction, employee retention, and talent management.</a:t>
            </a:r>
            <a:endParaRPr lang="en-US" sz="2800">
              <a:latin typeface="Consolas"/>
              <a:ea typeface="+mn-lt"/>
              <a:cs typeface="+mn-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9144000" y="0"/>
            <a:ext cx="9144000" cy="10287000"/>
            <a:chOff x="9144000" y="0"/>
            <a:chExt cx="9144000" cy="10287000"/>
          </a:xfrm>
        </p:grpSpPr>
        <p:sp>
          <p:nvSpPr>
            <p:cNvPr id="3" name="object 3"/>
            <p:cNvSpPr/>
            <p:nvPr/>
          </p:nvSpPr>
          <p:spPr>
            <a:xfrm>
              <a:off x="9144000" y="0"/>
              <a:ext cx="9144000" cy="10287000"/>
            </a:xfrm>
            <a:custGeom>
              <a:avLst/>
              <a:gdLst/>
              <a:ahLst/>
              <a:cxnLst/>
              <a:rect l="l" t="t" r="r" b="b"/>
              <a:pathLst>
                <a:path w="9144000" h="10287000">
                  <a:moveTo>
                    <a:pt x="9144000" y="0"/>
                  </a:moveTo>
                  <a:lnTo>
                    <a:pt x="0" y="0"/>
                  </a:lnTo>
                  <a:lnTo>
                    <a:pt x="0" y="10287000"/>
                  </a:lnTo>
                  <a:lnTo>
                    <a:pt x="9144000" y="10287000"/>
                  </a:lnTo>
                  <a:lnTo>
                    <a:pt x="9144000" y="0"/>
                  </a:lnTo>
                  <a:close/>
                </a:path>
              </a:pathLst>
            </a:custGeom>
            <a:solidFill>
              <a:srgbClr val="000000"/>
            </a:solidFill>
          </p:spPr>
          <p:txBody>
            <a:bodyPr wrap="square" lIns="0" tIns="0" rIns="0" bIns="0" rtlCol="0"/>
            <a:lstStyle/>
            <a:p>
              <a:endParaRPr/>
            </a:p>
          </p:txBody>
        </p:sp>
        <p:pic>
          <p:nvPicPr>
            <p:cNvPr id="4" name="object 4"/>
            <p:cNvPicPr/>
            <p:nvPr/>
          </p:nvPicPr>
          <p:blipFill>
            <a:blip r:embed="rId2" cstate="print"/>
            <a:stretch>
              <a:fillRect/>
            </a:stretch>
          </p:blipFill>
          <p:spPr>
            <a:xfrm>
              <a:off x="10453192" y="1142997"/>
              <a:ext cx="6496049" cy="7962900"/>
            </a:xfrm>
            <a:prstGeom prst="rect">
              <a:avLst/>
            </a:prstGeom>
          </p:spPr>
        </p:pic>
      </p:grpSp>
      <p:sp>
        <p:nvSpPr>
          <p:cNvPr id="5" name="object 5"/>
          <p:cNvSpPr txBox="1">
            <a:spLocks noGrp="1"/>
          </p:cNvSpPr>
          <p:nvPr>
            <p:ph type="title"/>
          </p:nvPr>
        </p:nvSpPr>
        <p:spPr>
          <a:xfrm>
            <a:off x="1438091" y="1118811"/>
            <a:ext cx="6374765" cy="939800"/>
          </a:xfrm>
          <a:prstGeom prst="rect">
            <a:avLst/>
          </a:prstGeom>
        </p:spPr>
        <p:txBody>
          <a:bodyPr vert="horz" wrap="square" lIns="0" tIns="12700" rIns="0" bIns="0" rtlCol="0">
            <a:spAutoFit/>
          </a:bodyPr>
          <a:lstStyle/>
          <a:p>
            <a:pPr marL="12700">
              <a:lnSpc>
                <a:spcPct val="100000"/>
              </a:lnSpc>
              <a:spcBef>
                <a:spcPts val="100"/>
              </a:spcBef>
            </a:pPr>
            <a:r>
              <a:rPr spc="-5" dirty="0"/>
              <a:t>Project</a:t>
            </a:r>
            <a:r>
              <a:rPr spc="-50" dirty="0"/>
              <a:t> </a:t>
            </a:r>
            <a:r>
              <a:rPr spc="5" dirty="0"/>
              <a:t>Objectives</a:t>
            </a:r>
          </a:p>
        </p:txBody>
      </p:sp>
      <p:sp>
        <p:nvSpPr>
          <p:cNvPr id="12" name="object 12"/>
          <p:cNvSpPr txBox="1"/>
          <p:nvPr/>
        </p:nvSpPr>
        <p:spPr>
          <a:xfrm>
            <a:off x="1572211" y="2494440"/>
            <a:ext cx="6009005" cy="6452279"/>
          </a:xfrm>
          <a:prstGeom prst="rect">
            <a:avLst/>
          </a:prstGeom>
        </p:spPr>
        <p:txBody>
          <a:bodyPr vert="horz" wrap="square" lIns="0" tIns="9525" rIns="0" bIns="0" rtlCol="0" anchor="t">
            <a:spAutoFit/>
          </a:bodyPr>
          <a:lstStyle/>
          <a:p>
            <a:endParaRPr lang="en-US" dirty="0">
              <a:latin typeface="Consolas"/>
            </a:endParaRPr>
          </a:p>
          <a:p>
            <a:r>
              <a:rPr lang="en-US" sz="2800" spc="-370" dirty="0">
                <a:latin typeface="Consolas"/>
                <a:ea typeface="+mn-lt"/>
                <a:cs typeface="+mn-lt"/>
              </a:rPr>
              <a:t>1. Understand the career aspirations of Gen Z.</a:t>
            </a:r>
            <a:endParaRPr lang="en-US" sz="2800">
              <a:latin typeface="Consolas"/>
            </a:endParaRPr>
          </a:p>
          <a:p>
            <a:endParaRPr lang="en-US" sz="2800" spc="-370" dirty="0">
              <a:latin typeface="Consolas"/>
              <a:ea typeface="+mn-lt"/>
              <a:cs typeface="+mn-lt"/>
            </a:endParaRPr>
          </a:p>
          <a:p>
            <a:r>
              <a:rPr lang="en-US" sz="2800" spc="-370" dirty="0">
                <a:latin typeface="Consolas"/>
                <a:ea typeface="+mn-lt"/>
                <a:cs typeface="+mn-lt"/>
              </a:rPr>
              <a:t>2. Identify gaps between Gen Z’s expectations and employer offerings.</a:t>
            </a:r>
            <a:endParaRPr lang="en-US" sz="2800">
              <a:latin typeface="Consolas"/>
            </a:endParaRPr>
          </a:p>
          <a:p>
            <a:endParaRPr lang="en-US" sz="2800" spc="-370" dirty="0">
              <a:latin typeface="Consolas"/>
              <a:ea typeface="+mn-lt"/>
              <a:cs typeface="+mn-lt"/>
            </a:endParaRPr>
          </a:p>
          <a:p>
            <a:r>
              <a:rPr lang="en-US" sz="2800" spc="-370" dirty="0">
                <a:latin typeface="Consolas"/>
                <a:ea typeface="+mn-lt"/>
                <a:cs typeface="+mn-lt"/>
              </a:rPr>
              <a:t>3. Provide strategies for employers to attract and retain Gen Z talent.</a:t>
            </a:r>
            <a:endParaRPr lang="en-US" sz="2800">
              <a:latin typeface="Consolas"/>
            </a:endParaRPr>
          </a:p>
          <a:p>
            <a:endParaRPr lang="en-US" sz="2800" spc="-370" dirty="0">
              <a:latin typeface="Consolas"/>
              <a:ea typeface="+mn-lt"/>
              <a:cs typeface="+mn-lt"/>
            </a:endParaRPr>
          </a:p>
          <a:p>
            <a:r>
              <a:rPr lang="en-US" sz="2800" spc="-370" dirty="0">
                <a:latin typeface="Consolas"/>
                <a:ea typeface="+mn-lt"/>
                <a:cs typeface="+mn-lt"/>
              </a:rPr>
              <a:t>4. Empower Gen Z to achieve their career goals.</a:t>
            </a:r>
            <a:endParaRPr lang="en-US" sz="2800">
              <a:latin typeface="Consolas"/>
            </a:endParaRPr>
          </a:p>
          <a:p>
            <a:endParaRPr lang="en-US" sz="2800" spc="-370" dirty="0">
              <a:latin typeface="Consolas"/>
              <a:ea typeface="+mn-lt"/>
              <a:cs typeface="+mn-lt"/>
            </a:endParaRPr>
          </a:p>
          <a:p>
            <a:pPr marL="12700" marR="5080">
              <a:lnSpc>
                <a:spcPct val="117900"/>
              </a:lnSpc>
              <a:spcBef>
                <a:spcPts val="75"/>
              </a:spcBef>
            </a:pPr>
            <a:r>
              <a:rPr lang="en-US" sz="2800" spc="-370" dirty="0">
                <a:latin typeface="Consolas"/>
                <a:ea typeface="+mn-lt"/>
                <a:cs typeface="+mn-lt"/>
              </a:rPr>
              <a:t>5. Use analytics to offer actionable insights for both Gen Z and employers.</a:t>
            </a:r>
            <a:endParaRPr lang="en-US" sz="2800">
              <a:latin typeface="Consolas"/>
              <a:ea typeface="+mn-lt"/>
              <a:cs typeface="+mn-l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8124825" cy="10286998"/>
          </a:xfrm>
          <a:prstGeom prst="rect">
            <a:avLst/>
          </a:prstGeom>
        </p:spPr>
      </p:pic>
      <p:sp>
        <p:nvSpPr>
          <p:cNvPr id="3" name="object 3"/>
          <p:cNvSpPr txBox="1">
            <a:spLocks noGrp="1"/>
          </p:cNvSpPr>
          <p:nvPr>
            <p:ph type="title"/>
          </p:nvPr>
        </p:nvSpPr>
        <p:spPr>
          <a:xfrm>
            <a:off x="8877998" y="1126109"/>
            <a:ext cx="8648700" cy="2034531"/>
          </a:xfrm>
          <a:prstGeom prst="rect">
            <a:avLst/>
          </a:prstGeom>
          <a:solidFill>
            <a:srgbClr val="000000"/>
          </a:solidFill>
        </p:spPr>
        <p:txBody>
          <a:bodyPr vert="horz" wrap="square" lIns="0" tIns="231775" rIns="0" bIns="0" rtlCol="0" anchor="t">
            <a:spAutoFit/>
          </a:bodyPr>
          <a:lstStyle/>
          <a:p>
            <a:pPr marL="807085">
              <a:spcBef>
                <a:spcPts val="1825"/>
              </a:spcBef>
            </a:pPr>
            <a:r>
              <a:rPr lang="en-US" sz="5850" b="0" spc="-5" dirty="0">
                <a:solidFill>
                  <a:srgbClr val="FFFFFF"/>
                </a:solidFill>
                <a:ea typeface="Cambria"/>
              </a:rPr>
              <a:t>Stakeholder Identification for </a:t>
            </a:r>
            <a:r>
              <a:rPr lang="en-US" sz="5850" spc="-5" err="1">
                <a:solidFill>
                  <a:srgbClr val="FFFFFF"/>
                </a:solidFill>
                <a:ea typeface="Cambria"/>
              </a:rPr>
              <a:t>GenZ</a:t>
            </a:r>
            <a:endParaRPr lang="en-US" sz="5850" spc="-5">
              <a:solidFill>
                <a:srgbClr val="FFFFFF"/>
              </a:solidFill>
              <a:ea typeface="Cambria"/>
            </a:endParaRPr>
          </a:p>
        </p:txBody>
      </p:sp>
      <p:sp>
        <p:nvSpPr>
          <p:cNvPr id="5" name="object 5"/>
          <p:cNvSpPr txBox="1"/>
          <p:nvPr/>
        </p:nvSpPr>
        <p:spPr>
          <a:xfrm>
            <a:off x="8875575" y="3719929"/>
            <a:ext cx="7531100" cy="4804329"/>
          </a:xfrm>
          <a:prstGeom prst="rect">
            <a:avLst/>
          </a:prstGeom>
        </p:spPr>
        <p:txBody>
          <a:bodyPr vert="horz" wrap="square" lIns="0" tIns="12065" rIns="0" bIns="0" rtlCol="0" anchor="t">
            <a:spAutoFit/>
          </a:bodyPr>
          <a:lstStyle/>
          <a:p>
            <a:r>
              <a:rPr lang="en-US" sz="2800" spc="-40" dirty="0">
                <a:latin typeface="Consolas"/>
                <a:ea typeface="+mn-lt"/>
                <a:cs typeface="+mn-lt"/>
              </a:rPr>
              <a:t>1. HR Managers</a:t>
            </a:r>
            <a:endParaRPr lang="en-US" sz="2800">
              <a:latin typeface="Consolas"/>
              <a:ea typeface="Calibri"/>
              <a:cs typeface="Calibri"/>
            </a:endParaRPr>
          </a:p>
          <a:p>
            <a:endParaRPr lang="en-US" sz="2800" spc="-40" dirty="0">
              <a:latin typeface="Consolas"/>
              <a:ea typeface="+mn-lt"/>
              <a:cs typeface="+mn-lt"/>
            </a:endParaRPr>
          </a:p>
          <a:p>
            <a:r>
              <a:rPr lang="en-US" sz="2800" spc="-40" dirty="0">
                <a:latin typeface="Consolas"/>
                <a:ea typeface="+mn-lt"/>
                <a:cs typeface="+mn-lt"/>
              </a:rPr>
              <a:t>2. Gen Z Individuals</a:t>
            </a:r>
            <a:endParaRPr lang="en-US" sz="2800">
              <a:latin typeface="Consolas"/>
              <a:ea typeface="Calibri"/>
              <a:cs typeface="Calibri"/>
            </a:endParaRPr>
          </a:p>
          <a:p>
            <a:endParaRPr lang="en-US" sz="2800" spc="-40" dirty="0">
              <a:latin typeface="Consolas"/>
              <a:ea typeface="+mn-lt"/>
              <a:cs typeface="+mn-lt"/>
            </a:endParaRPr>
          </a:p>
          <a:p>
            <a:r>
              <a:rPr lang="en-US" sz="2800" spc="-40" dirty="0">
                <a:latin typeface="Consolas"/>
                <a:ea typeface="+mn-lt"/>
                <a:cs typeface="+mn-lt"/>
              </a:rPr>
              <a:t>3. Educational Institutions</a:t>
            </a:r>
            <a:endParaRPr lang="en-US" sz="2800">
              <a:latin typeface="Consolas"/>
              <a:ea typeface="Calibri"/>
              <a:cs typeface="Calibri"/>
            </a:endParaRPr>
          </a:p>
          <a:p>
            <a:endParaRPr lang="en-US" sz="2800" spc="-40" dirty="0">
              <a:latin typeface="Consolas"/>
              <a:ea typeface="+mn-lt"/>
              <a:cs typeface="+mn-lt"/>
            </a:endParaRPr>
          </a:p>
          <a:p>
            <a:r>
              <a:rPr lang="en-US" sz="2800" spc="-40" dirty="0">
                <a:latin typeface="Consolas"/>
                <a:ea typeface="+mn-lt"/>
                <a:cs typeface="+mn-lt"/>
              </a:rPr>
              <a:t>4. Career Counselors</a:t>
            </a:r>
            <a:endParaRPr sz="2800">
              <a:latin typeface="Consolas"/>
              <a:ea typeface="Calibri"/>
              <a:cs typeface="Calibri"/>
            </a:endParaRPr>
          </a:p>
          <a:p>
            <a:endParaRPr lang="en-US" sz="2800" spc="-40" dirty="0">
              <a:latin typeface="Consolas"/>
              <a:ea typeface="+mn-lt"/>
              <a:cs typeface="+mn-lt"/>
            </a:endParaRPr>
          </a:p>
          <a:p>
            <a:r>
              <a:rPr lang="en-US" sz="2800" spc="-40" dirty="0">
                <a:latin typeface="Consolas"/>
                <a:ea typeface="+mn-lt"/>
                <a:cs typeface="+mn-lt"/>
              </a:rPr>
              <a:t>5. Company Executives</a:t>
            </a:r>
            <a:endParaRPr sz="2800">
              <a:latin typeface="Consolas"/>
              <a:ea typeface="Calibri"/>
              <a:cs typeface="Calibri"/>
            </a:endParaRPr>
          </a:p>
          <a:p>
            <a:endParaRPr lang="en-US" sz="2800" spc="-40" dirty="0">
              <a:latin typeface="Consolas"/>
              <a:ea typeface="+mn-lt"/>
              <a:cs typeface="+mn-lt"/>
            </a:endParaRPr>
          </a:p>
          <a:p>
            <a:pPr marL="12700" marR="5080" indent="-635">
              <a:lnSpc>
                <a:spcPct val="117300"/>
              </a:lnSpc>
              <a:spcBef>
                <a:spcPts val="95"/>
              </a:spcBef>
            </a:pPr>
            <a:r>
              <a:rPr lang="en-US" sz="2800" spc="-40" dirty="0">
                <a:latin typeface="Consolas"/>
                <a:ea typeface="+mn-lt"/>
                <a:cs typeface="+mn-lt"/>
              </a:rPr>
              <a:t>6. Industry Experts/Consultants.</a:t>
            </a:r>
            <a:endParaRPr sz="2800" dirty="0">
              <a:latin typeface="Consolas"/>
              <a:ea typeface="Calibri"/>
              <a:cs typeface="Calibri"/>
            </a:endParaRPr>
          </a:p>
        </p:txBody>
      </p:sp>
    </p:spTree>
    <p:extLst>
      <p:ext uri="{BB962C8B-B14F-4D97-AF65-F5344CB8AC3E}">
        <p14:creationId xmlns:p14="http://schemas.microsoft.com/office/powerpoint/2010/main" val="38724368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9144000" y="0"/>
            <a:ext cx="9144000" cy="10287000"/>
            <a:chOff x="9144000" y="0"/>
            <a:chExt cx="9144000" cy="10287000"/>
          </a:xfrm>
        </p:grpSpPr>
        <p:sp>
          <p:nvSpPr>
            <p:cNvPr id="3" name="object 3"/>
            <p:cNvSpPr/>
            <p:nvPr/>
          </p:nvSpPr>
          <p:spPr>
            <a:xfrm>
              <a:off x="9144000" y="0"/>
              <a:ext cx="9144000" cy="10287000"/>
            </a:xfrm>
            <a:custGeom>
              <a:avLst/>
              <a:gdLst/>
              <a:ahLst/>
              <a:cxnLst/>
              <a:rect l="l" t="t" r="r" b="b"/>
              <a:pathLst>
                <a:path w="9144000" h="10287000">
                  <a:moveTo>
                    <a:pt x="9144000" y="0"/>
                  </a:moveTo>
                  <a:lnTo>
                    <a:pt x="0" y="0"/>
                  </a:lnTo>
                  <a:lnTo>
                    <a:pt x="0" y="10287000"/>
                  </a:lnTo>
                  <a:lnTo>
                    <a:pt x="9144000" y="10287000"/>
                  </a:lnTo>
                  <a:lnTo>
                    <a:pt x="9144000" y="0"/>
                  </a:lnTo>
                  <a:close/>
                </a:path>
              </a:pathLst>
            </a:custGeom>
            <a:solidFill>
              <a:srgbClr val="000000"/>
            </a:solidFill>
          </p:spPr>
          <p:txBody>
            <a:bodyPr wrap="square" lIns="0" tIns="0" rIns="0" bIns="0" rtlCol="0"/>
            <a:lstStyle/>
            <a:p>
              <a:endParaRPr/>
            </a:p>
          </p:txBody>
        </p:sp>
        <p:pic>
          <p:nvPicPr>
            <p:cNvPr id="4" name="object 4"/>
            <p:cNvPicPr/>
            <p:nvPr/>
          </p:nvPicPr>
          <p:blipFill>
            <a:blip r:embed="rId2" cstate="print"/>
            <a:stretch>
              <a:fillRect/>
            </a:stretch>
          </p:blipFill>
          <p:spPr>
            <a:xfrm>
              <a:off x="10453192" y="1142997"/>
              <a:ext cx="6496049" cy="7962900"/>
            </a:xfrm>
            <a:prstGeom prst="rect">
              <a:avLst/>
            </a:prstGeom>
          </p:spPr>
        </p:pic>
      </p:grpSp>
      <p:sp>
        <p:nvSpPr>
          <p:cNvPr id="5" name="object 5"/>
          <p:cNvSpPr txBox="1">
            <a:spLocks noGrp="1"/>
          </p:cNvSpPr>
          <p:nvPr>
            <p:ph type="title"/>
          </p:nvPr>
        </p:nvSpPr>
        <p:spPr>
          <a:xfrm>
            <a:off x="1326963" y="2327715"/>
            <a:ext cx="6457998" cy="970137"/>
          </a:xfrm>
          <a:prstGeom prst="rect">
            <a:avLst/>
          </a:prstGeom>
        </p:spPr>
        <p:txBody>
          <a:bodyPr vert="horz" wrap="square" lIns="0" tIns="15875" rIns="0" bIns="0" rtlCol="0" anchor="t">
            <a:spAutoFit/>
          </a:bodyPr>
          <a:lstStyle/>
          <a:p>
            <a:pPr marL="12700">
              <a:lnSpc>
                <a:spcPct val="100000"/>
              </a:lnSpc>
              <a:spcBef>
                <a:spcPts val="125"/>
              </a:spcBef>
            </a:pPr>
            <a:r>
              <a:rPr sz="6200" spc="5" dirty="0"/>
              <a:t>Project</a:t>
            </a:r>
            <a:r>
              <a:rPr sz="6200" dirty="0"/>
              <a:t> </a:t>
            </a:r>
            <a:r>
              <a:rPr sz="6200" spc="55" dirty="0"/>
              <a:t>Planning</a:t>
            </a:r>
            <a:r>
              <a:rPr lang="en-US" sz="6200" spc="55" dirty="0"/>
              <a:t>:</a:t>
            </a:r>
            <a:endParaRPr sz="6200" dirty="0"/>
          </a:p>
        </p:txBody>
      </p:sp>
      <p:sp>
        <p:nvSpPr>
          <p:cNvPr id="8" name="TextBox 7">
            <a:extLst>
              <a:ext uri="{FF2B5EF4-FFF2-40B4-BE49-F238E27FC236}">
                <a16:creationId xmlns:a16="http://schemas.microsoft.com/office/drawing/2014/main" id="{1D2E182E-CF75-C02B-7CEA-F4B27BF306A0}"/>
              </a:ext>
            </a:extLst>
          </p:cNvPr>
          <p:cNvSpPr txBox="1"/>
          <p:nvPr/>
        </p:nvSpPr>
        <p:spPr>
          <a:xfrm>
            <a:off x="1326943" y="3803865"/>
            <a:ext cx="6454530"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AutoNum type="arabicPeriod"/>
            </a:pPr>
            <a:r>
              <a:rPr lang="en-US" sz="2400" b="1" dirty="0">
                <a:ea typeface="+mn-lt"/>
                <a:cs typeface="+mn-lt"/>
              </a:rPr>
              <a:t>Data Collection</a:t>
            </a:r>
            <a:endParaRPr lang="en-US" sz="2400" dirty="0">
              <a:ea typeface="Calibri"/>
              <a:cs typeface="Calibri"/>
            </a:endParaRPr>
          </a:p>
          <a:p>
            <a:pPr marL="285750" indent="-285750">
              <a:buAutoNum type="arabicPeriod"/>
            </a:pPr>
            <a:endParaRPr lang="en-US" sz="2400" dirty="0">
              <a:ea typeface="Calibri"/>
              <a:cs typeface="Calibri"/>
            </a:endParaRPr>
          </a:p>
          <a:p>
            <a:r>
              <a:rPr lang="en-US" sz="2400" b="1" dirty="0">
                <a:ea typeface="+mn-lt"/>
                <a:cs typeface="+mn-lt"/>
              </a:rPr>
              <a:t>2.   Data Cleaning</a:t>
            </a:r>
            <a:endParaRPr lang="en-US" sz="2400" dirty="0">
              <a:ea typeface="Calibri"/>
              <a:cs typeface="Calibri"/>
            </a:endParaRPr>
          </a:p>
          <a:p>
            <a:pPr marL="285750" indent="-285750">
              <a:buAutoNum type="arabicPeriod"/>
            </a:pPr>
            <a:endParaRPr lang="en-US" sz="2400" dirty="0">
              <a:ea typeface="Calibri"/>
              <a:cs typeface="Calibri"/>
            </a:endParaRPr>
          </a:p>
          <a:p>
            <a:r>
              <a:rPr lang="en-US" sz="2400" b="1" dirty="0">
                <a:ea typeface="+mn-lt"/>
                <a:cs typeface="+mn-lt"/>
              </a:rPr>
              <a:t>3.   Data Analysis (Excel)</a:t>
            </a:r>
            <a:endParaRPr lang="en-US" sz="2400" dirty="0">
              <a:ea typeface="Calibri"/>
              <a:cs typeface="Calibri"/>
            </a:endParaRPr>
          </a:p>
          <a:p>
            <a:pPr marL="285750" indent="-285750">
              <a:buAutoNum type="arabicPeriod"/>
            </a:pPr>
            <a:endParaRPr lang="en-US" sz="2400" dirty="0">
              <a:ea typeface="Calibri"/>
              <a:cs typeface="Calibri"/>
            </a:endParaRPr>
          </a:p>
          <a:p>
            <a:r>
              <a:rPr lang="en-US" sz="2400" b="1" dirty="0">
                <a:ea typeface="+mn-lt"/>
                <a:cs typeface="+mn-lt"/>
              </a:rPr>
              <a:t>4.   SQL Data Analysis</a:t>
            </a:r>
            <a:endParaRPr lang="en-US" sz="2400" dirty="0">
              <a:ea typeface="Calibri"/>
              <a:cs typeface="Calibri"/>
            </a:endParaRPr>
          </a:p>
          <a:p>
            <a:pPr marL="285750" indent="-285750">
              <a:buAutoNum type="arabicPeriod"/>
            </a:pPr>
            <a:endParaRPr lang="en-US" sz="2400" dirty="0">
              <a:ea typeface="Calibri"/>
              <a:cs typeface="Calibri"/>
            </a:endParaRPr>
          </a:p>
          <a:p>
            <a:r>
              <a:rPr lang="en-US" sz="2400" b="1" dirty="0">
                <a:ea typeface="+mn-lt"/>
                <a:cs typeface="+mn-lt"/>
              </a:rPr>
              <a:t>5.   Dashboard Creation</a:t>
            </a:r>
            <a:endParaRPr lang="en-US" sz="2400" dirty="0">
              <a:ea typeface="Calibri"/>
              <a:cs typeface="Calibri"/>
            </a:endParaRPr>
          </a:p>
          <a:p>
            <a:pPr marL="285750" indent="-285750">
              <a:buAutoNum type="arabicPeriod"/>
            </a:pPr>
            <a:endParaRPr lang="en-US">
              <a:ea typeface="Calibri"/>
              <a:cs typeface="Calibri"/>
            </a:endParaRPr>
          </a:p>
          <a:p>
            <a:pPr algn="l"/>
            <a:endParaRPr lang="en-US" dirty="0">
              <a:ea typeface="Calibri"/>
              <a:cs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8877998" y="292383"/>
            <a:ext cx="8648700" cy="1134285"/>
          </a:xfrm>
          <a:prstGeom prst="rect">
            <a:avLst/>
          </a:prstGeom>
          <a:solidFill>
            <a:srgbClr val="000000"/>
          </a:solidFill>
        </p:spPr>
        <p:txBody>
          <a:bodyPr vert="horz" wrap="square" lIns="0" tIns="231775" rIns="0" bIns="0" rtlCol="0" anchor="t">
            <a:spAutoFit/>
          </a:bodyPr>
          <a:lstStyle/>
          <a:p>
            <a:pPr marL="1950085" indent="-1143000">
              <a:spcBef>
                <a:spcPts val="1825"/>
              </a:spcBef>
              <a:buAutoNum type="arabicPeriod"/>
            </a:pPr>
            <a:r>
              <a:rPr lang="en-US" sz="5850" spc="-10" dirty="0">
                <a:solidFill>
                  <a:srgbClr val="FFFFFF"/>
                </a:solidFill>
                <a:ea typeface="Cambria"/>
              </a:rPr>
              <a:t>Data Collection</a:t>
            </a:r>
          </a:p>
        </p:txBody>
      </p:sp>
      <p:sp>
        <p:nvSpPr>
          <p:cNvPr id="5" name="object 5"/>
          <p:cNvSpPr txBox="1"/>
          <p:nvPr/>
        </p:nvSpPr>
        <p:spPr>
          <a:xfrm>
            <a:off x="9431234" y="1746776"/>
            <a:ext cx="7531100" cy="8629927"/>
          </a:xfrm>
          <a:prstGeom prst="rect">
            <a:avLst/>
          </a:prstGeom>
        </p:spPr>
        <p:txBody>
          <a:bodyPr vert="horz" wrap="square" lIns="0" tIns="12065" rIns="0" bIns="0" rtlCol="0" anchor="t">
            <a:spAutoFit/>
          </a:bodyPr>
          <a:lstStyle/>
          <a:p>
            <a:pPr algn="ctr"/>
            <a:r>
              <a:rPr lang="en-US" sz="2800" spc="-40" dirty="0">
                <a:latin typeface="Consolas"/>
                <a:ea typeface="+mn-lt"/>
                <a:cs typeface="+mn-lt"/>
              </a:rPr>
              <a:t>The first step involves creating a 30-question survey designed to capture the career aspirations, challenges, and expectations of Generation Z. This survey will be shared on social media platforms such as LinkedIn to reach a broad audience of Gen Z respondents. The questions should be carefully crafted to gather both quantitative and qualitative data, covering aspects like preferred industries, desired work environments, and challenges faced in achieving career goals. Once shared, responses will be collected over a set period to ensure a diverse and representative sample for further analysis. The survey link, like </a:t>
            </a:r>
            <a:r>
              <a:rPr lang="en-US" sz="2800" spc="-40" dirty="0">
                <a:solidFill>
                  <a:schemeClr val="tx2">
                    <a:lumMod val="60000"/>
                    <a:lumOff val="40000"/>
                  </a:schemeClr>
                </a:solidFill>
                <a:latin typeface="Consolas"/>
                <a:ea typeface="+mn-lt"/>
                <a:cs typeface="+mn-lt"/>
                <a:hlinkClick r:id="rId2">
                  <a:extLst>
                    <a:ext uri="{A12FA001-AC4F-418D-AE19-62706E023703}">
                      <ahyp:hlinkClr xmlns:ahyp="http://schemas.microsoft.com/office/drawing/2018/hyperlinkcolor" val="tx"/>
                    </a:ext>
                  </a:extLst>
                </a:hlinkClick>
              </a:rPr>
              <a:t>this Google Form</a:t>
            </a:r>
            <a:r>
              <a:rPr lang="en-US" sz="2800" spc="-40" dirty="0">
                <a:latin typeface="Consolas"/>
                <a:ea typeface="+mn-lt"/>
                <a:cs typeface="+mn-lt"/>
              </a:rPr>
              <a:t>, will allow easy data submission and retrieval for the next steps in the project.</a:t>
            </a:r>
            <a:endParaRPr lang="en-US" sz="2800" spc="-40">
              <a:latin typeface="Consolas"/>
              <a:ea typeface="Calibri"/>
              <a:cs typeface="Calibri"/>
            </a:endParaRPr>
          </a:p>
        </p:txBody>
      </p:sp>
      <p:pic>
        <p:nvPicPr>
          <p:cNvPr id="4" name="Picture 3" descr="Hands holding a tablet with a survey form&#10;&#10;Description automatically generated">
            <a:extLst>
              <a:ext uri="{FF2B5EF4-FFF2-40B4-BE49-F238E27FC236}">
                <a16:creationId xmlns:a16="http://schemas.microsoft.com/office/drawing/2014/main" id="{17156BA0-18E0-3E8A-82F3-42AD351ACED1}"/>
              </a:ext>
            </a:extLst>
          </p:cNvPr>
          <p:cNvPicPr>
            <a:picLocks noChangeAspect="1"/>
          </p:cNvPicPr>
          <p:nvPr/>
        </p:nvPicPr>
        <p:blipFill>
          <a:blip r:embed="rId3"/>
          <a:stretch>
            <a:fillRect/>
          </a:stretch>
        </p:blipFill>
        <p:spPr>
          <a:xfrm>
            <a:off x="-1542" y="-154"/>
            <a:ext cx="8114640" cy="10285324"/>
          </a:xfrm>
          <a:prstGeom prst="rect">
            <a:avLst/>
          </a:prstGeom>
        </p:spPr>
      </p:pic>
    </p:spTree>
    <p:extLst>
      <p:ext uri="{BB962C8B-B14F-4D97-AF65-F5344CB8AC3E}">
        <p14:creationId xmlns:p14="http://schemas.microsoft.com/office/powerpoint/2010/main" val="34434795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8780758" y="334069"/>
            <a:ext cx="8871031" cy="1134285"/>
          </a:xfrm>
          <a:prstGeom prst="rect">
            <a:avLst/>
          </a:prstGeom>
          <a:solidFill>
            <a:srgbClr val="000000"/>
          </a:solidFill>
        </p:spPr>
        <p:txBody>
          <a:bodyPr vert="horz" wrap="square" lIns="0" tIns="231775" rIns="0" bIns="0" rtlCol="0" anchor="t">
            <a:spAutoFit/>
          </a:bodyPr>
          <a:lstStyle/>
          <a:p>
            <a:pPr marL="807085" algn="ctr">
              <a:spcBef>
                <a:spcPts val="1825"/>
              </a:spcBef>
            </a:pPr>
            <a:r>
              <a:rPr lang="en-US" sz="5850" spc="-10" dirty="0">
                <a:solidFill>
                  <a:srgbClr val="FFFFFF"/>
                </a:solidFill>
              </a:rPr>
              <a:t>2. Data Cleaning (Excel)</a:t>
            </a:r>
            <a:endParaRPr lang="en-US" dirty="0">
              <a:ea typeface="Cambria"/>
            </a:endParaRPr>
          </a:p>
        </p:txBody>
      </p:sp>
      <p:sp>
        <p:nvSpPr>
          <p:cNvPr id="5" name="object 5"/>
          <p:cNvSpPr txBox="1"/>
          <p:nvPr/>
        </p:nvSpPr>
        <p:spPr>
          <a:xfrm>
            <a:off x="9445125" y="1663404"/>
            <a:ext cx="7531100" cy="8629927"/>
          </a:xfrm>
          <a:prstGeom prst="rect">
            <a:avLst/>
          </a:prstGeom>
        </p:spPr>
        <p:txBody>
          <a:bodyPr vert="horz" wrap="square" lIns="0" tIns="12065" rIns="0" bIns="0" rtlCol="0" anchor="t">
            <a:spAutoFit/>
          </a:bodyPr>
          <a:lstStyle/>
          <a:p>
            <a:pPr algn="ctr"/>
            <a:r>
              <a:rPr lang="en-US" sz="2800" spc="-40" dirty="0">
                <a:latin typeface="Consolas"/>
                <a:ea typeface="+mn-lt"/>
                <a:cs typeface="+mn-lt"/>
              </a:rPr>
              <a:t>Once the survey data is collected, the next step is to clean the dataset in Excel to ensure accuracy and consistency. This involves standardizing all column headers to maintain uniformity across the dataset. Each row (representing a respondent's answer) will also be standardized to ensure consistent formatting. Any null or missing cells will be filled appropriately—numeric fields with "0" and text fields with "N/A" or a relevant placeholder. It's important not to delete any columns or data, as all information is valuable for analysis. The cleaned data will be structured in rows for clarity, ready for further analysis. The final cleaned dataset will be submitted in Excel format.</a:t>
            </a:r>
          </a:p>
        </p:txBody>
      </p:sp>
      <p:pic>
        <p:nvPicPr>
          <p:cNvPr id="4" name="Picture 3" descr="A green and white logo with a broom and numbers&#10;&#10;Description automatically generated">
            <a:extLst>
              <a:ext uri="{FF2B5EF4-FFF2-40B4-BE49-F238E27FC236}">
                <a16:creationId xmlns:a16="http://schemas.microsoft.com/office/drawing/2014/main" id="{E19D2B19-53A9-6F68-B2E5-05E8263F7E1C}"/>
              </a:ext>
            </a:extLst>
          </p:cNvPr>
          <p:cNvPicPr>
            <a:picLocks noChangeAspect="1"/>
          </p:cNvPicPr>
          <p:nvPr/>
        </p:nvPicPr>
        <p:blipFill>
          <a:blip r:embed="rId2"/>
          <a:stretch>
            <a:fillRect/>
          </a:stretch>
        </p:blipFill>
        <p:spPr>
          <a:xfrm>
            <a:off x="-2693" y="2779"/>
            <a:ext cx="8504739" cy="10292234"/>
          </a:xfrm>
          <a:prstGeom prst="rect">
            <a:avLst/>
          </a:prstGeom>
        </p:spPr>
      </p:pic>
    </p:spTree>
    <p:extLst>
      <p:ext uri="{BB962C8B-B14F-4D97-AF65-F5344CB8AC3E}">
        <p14:creationId xmlns:p14="http://schemas.microsoft.com/office/powerpoint/2010/main" val="18642442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8780758" y="250696"/>
            <a:ext cx="8648700" cy="1134285"/>
          </a:xfrm>
          <a:prstGeom prst="rect">
            <a:avLst/>
          </a:prstGeom>
          <a:solidFill>
            <a:srgbClr val="000000"/>
          </a:solidFill>
        </p:spPr>
        <p:txBody>
          <a:bodyPr vert="horz" wrap="square" lIns="0" tIns="231775" rIns="0" bIns="0" rtlCol="0" anchor="t">
            <a:spAutoFit/>
          </a:bodyPr>
          <a:lstStyle/>
          <a:p>
            <a:pPr marL="807085">
              <a:spcBef>
                <a:spcPts val="1825"/>
              </a:spcBef>
            </a:pPr>
            <a:r>
              <a:rPr lang="en-US" sz="5850" spc="-10" dirty="0">
                <a:solidFill>
                  <a:srgbClr val="FFFFFF"/>
                </a:solidFill>
              </a:rPr>
              <a:t>3. Data Analysis(Excel)</a:t>
            </a:r>
            <a:endParaRPr lang="en-US" dirty="0"/>
          </a:p>
        </p:txBody>
      </p:sp>
      <p:sp>
        <p:nvSpPr>
          <p:cNvPr id="5" name="object 5"/>
          <p:cNvSpPr txBox="1"/>
          <p:nvPr/>
        </p:nvSpPr>
        <p:spPr>
          <a:xfrm>
            <a:off x="9333993" y="1649508"/>
            <a:ext cx="7531100" cy="8629927"/>
          </a:xfrm>
          <a:prstGeom prst="rect">
            <a:avLst/>
          </a:prstGeom>
        </p:spPr>
        <p:txBody>
          <a:bodyPr vert="horz" wrap="square" lIns="0" tIns="12065" rIns="0" bIns="0" rtlCol="0" anchor="t">
            <a:spAutoFit/>
          </a:bodyPr>
          <a:lstStyle/>
          <a:p>
            <a:pPr algn="ctr"/>
            <a:r>
              <a:rPr lang="en-US" sz="2800" spc="-40" dirty="0">
                <a:latin typeface="Consolas"/>
                <a:ea typeface="+mn-lt"/>
                <a:cs typeface="+mn-lt"/>
              </a:rPr>
              <a:t>After cleaning the data, the next step is to analyze it using Excel, specifically by utilizing pivot tables. Pivot tables will allow us to organize and summarize the data efficiently, helping to identify key patterns and insights. For instance, we can filter the data by location, focusing specifically on responses from India to avoid skewed results from other regions. By analyzing each survey question, we can generate meaningful insights, providing a two-line summary for each to highlight the key findings. This approach helps in understanding the preferences, challenges, and career aspirations of Gen Z respondents. The analysis will be documented and submitted in Excel format for easy review and stakeholder presentation.</a:t>
            </a:r>
            <a:endParaRPr lang="en-US" sz="2800">
              <a:latin typeface="Consolas"/>
              <a:ea typeface="Calibri"/>
              <a:cs typeface="Calibri"/>
            </a:endParaRPr>
          </a:p>
        </p:txBody>
      </p:sp>
      <p:pic>
        <p:nvPicPr>
          <p:cNvPr id="4" name="Picture 3" descr="A screenshot of a computer&#10;&#10;Description automatically generated">
            <a:extLst>
              <a:ext uri="{FF2B5EF4-FFF2-40B4-BE49-F238E27FC236}">
                <a16:creationId xmlns:a16="http://schemas.microsoft.com/office/drawing/2014/main" id="{3FB95079-ABA3-DBC5-4892-0C09A6726463}"/>
              </a:ext>
            </a:extLst>
          </p:cNvPr>
          <p:cNvPicPr>
            <a:picLocks noChangeAspect="1"/>
          </p:cNvPicPr>
          <p:nvPr/>
        </p:nvPicPr>
        <p:blipFill>
          <a:blip r:embed="rId2"/>
          <a:stretch>
            <a:fillRect/>
          </a:stretch>
        </p:blipFill>
        <p:spPr>
          <a:xfrm>
            <a:off x="2779" y="1394061"/>
            <a:ext cx="8631999" cy="8635011"/>
          </a:xfrm>
          <a:prstGeom prst="rect">
            <a:avLst/>
          </a:prstGeom>
        </p:spPr>
      </p:pic>
    </p:spTree>
    <p:extLst>
      <p:ext uri="{BB962C8B-B14F-4D97-AF65-F5344CB8AC3E}">
        <p14:creationId xmlns:p14="http://schemas.microsoft.com/office/powerpoint/2010/main" val="35529736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Application>Microsoft Office PowerPoint</Application>
  <PresentationFormat>Custom</PresentationFormat>
  <Slides>20</Slides>
  <Notes>0</Notes>
  <HiddenSlides>0</HiddenSlide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PowerPoint Presentation</vt:lpstr>
      <vt:lpstr>Introduction</vt:lpstr>
      <vt:lpstr>Problem Statement</vt:lpstr>
      <vt:lpstr>Project Objectives</vt:lpstr>
      <vt:lpstr>Stakeholder Identification for GenZ</vt:lpstr>
      <vt:lpstr>Project Planning:</vt:lpstr>
      <vt:lpstr>Data Collection</vt:lpstr>
      <vt:lpstr>2. Data Cleaning (Excel)</vt:lpstr>
      <vt:lpstr>3. Data Analysis(Excel)</vt:lpstr>
      <vt:lpstr>4. SQL Data Analysis</vt:lpstr>
      <vt:lpstr>5. Dashboard Creations</vt:lpstr>
      <vt:lpstr>Highlighting Five "WOW" Insights which is significant, surprising, or impactful.  And, I discovered during the project. They are as follows :</vt:lpstr>
      <vt:lpstr>Insight1 : </vt:lpstr>
      <vt:lpstr>Insight2 :</vt:lpstr>
      <vt:lpstr>Insight3 :</vt:lpstr>
      <vt:lpstr>Insight4 :</vt:lpstr>
      <vt:lpstr>Insight5 : </vt:lpstr>
      <vt:lpstr>Lessons Learned</vt:lpstr>
      <vt:lpstr>Conclusion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revision>628</cp:revision>
  <dcterms:created xsi:type="dcterms:W3CDTF">2024-09-09T18:42:12Z</dcterms:created>
  <dcterms:modified xsi:type="dcterms:W3CDTF">2024-09-10T05:17:31Z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2024-09-09T00:00:00Z</vt:filetime>
  </property>
  <property fmtid="{D5CDD505-2E9C-101B-9397-08002B2CF9AE}" pid="3" name="Creator">
    <vt:lpwstr>Chromium</vt:lpwstr>
  </property>
  <property fmtid="{D5CDD505-2E9C-101B-9397-08002B2CF9AE}" pid="4" name="LastSaved">
    <vt:filetime>2024-09-09T00:00:00Z</vt:filetime>
  </property>
</Properties>
</file>